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91" r:id="rId2"/>
    <p:sldId id="401" r:id="rId3"/>
    <p:sldId id="324" r:id="rId4"/>
    <p:sldId id="351" r:id="rId5"/>
    <p:sldId id="375" r:id="rId6"/>
    <p:sldId id="338" r:id="rId7"/>
    <p:sldId id="354" r:id="rId8"/>
    <p:sldId id="355" r:id="rId9"/>
    <p:sldId id="339" r:id="rId10"/>
    <p:sldId id="340" r:id="rId11"/>
    <p:sldId id="371" r:id="rId12"/>
    <p:sldId id="372" r:id="rId13"/>
    <p:sldId id="341" r:id="rId14"/>
    <p:sldId id="343" r:id="rId15"/>
    <p:sldId id="342" r:id="rId16"/>
    <p:sldId id="373" r:id="rId17"/>
    <p:sldId id="374" r:id="rId18"/>
    <p:sldId id="345" r:id="rId19"/>
    <p:sldId id="344" r:id="rId20"/>
    <p:sldId id="346" r:id="rId21"/>
    <p:sldId id="347" r:id="rId22"/>
    <p:sldId id="352" r:id="rId23"/>
    <p:sldId id="348" r:id="rId24"/>
    <p:sldId id="350" r:id="rId25"/>
    <p:sldId id="399" r:id="rId26"/>
    <p:sldId id="398" r:id="rId27"/>
    <p:sldId id="349" r:id="rId28"/>
    <p:sldId id="365" r:id="rId29"/>
    <p:sldId id="366" r:id="rId30"/>
    <p:sldId id="367" r:id="rId31"/>
    <p:sldId id="368" r:id="rId32"/>
    <p:sldId id="289" r:id="rId33"/>
    <p:sldId id="385" r:id="rId34"/>
    <p:sldId id="387" r:id="rId35"/>
    <p:sldId id="386" r:id="rId36"/>
    <p:sldId id="282" r:id="rId37"/>
    <p:sldId id="356" r:id="rId38"/>
    <p:sldId id="369" r:id="rId39"/>
    <p:sldId id="376" r:id="rId40"/>
    <p:sldId id="363" r:id="rId41"/>
    <p:sldId id="379" r:id="rId42"/>
    <p:sldId id="380" r:id="rId43"/>
    <p:sldId id="381" r:id="rId44"/>
    <p:sldId id="383" r:id="rId45"/>
    <p:sldId id="382" r:id="rId46"/>
    <p:sldId id="384" r:id="rId47"/>
    <p:sldId id="357" r:id="rId48"/>
    <p:sldId id="378" r:id="rId49"/>
    <p:sldId id="358" r:id="rId50"/>
    <p:sldId id="390" r:id="rId51"/>
    <p:sldId id="389" r:id="rId52"/>
    <p:sldId id="391" r:id="rId53"/>
    <p:sldId id="359" r:id="rId54"/>
    <p:sldId id="392" r:id="rId55"/>
    <p:sldId id="388" r:id="rId56"/>
    <p:sldId id="360" r:id="rId57"/>
    <p:sldId id="361" r:id="rId58"/>
    <p:sldId id="393" r:id="rId59"/>
    <p:sldId id="394" r:id="rId60"/>
    <p:sldId id="395" r:id="rId61"/>
    <p:sldId id="396" r:id="rId62"/>
    <p:sldId id="397" r:id="rId63"/>
    <p:sldId id="362" r:id="rId64"/>
    <p:sldId id="364" r:id="rId65"/>
    <p:sldId id="400" r:id="rId66"/>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showPr>
  <p:clrMru>
    <a:srgbClr val="4C85B4"/>
    <a:srgbClr val="C5C000"/>
    <a:srgbClr val="7A0000"/>
    <a:srgbClr val="8A0000"/>
    <a:srgbClr val="9E0000"/>
    <a:srgbClr val="740000"/>
    <a:srgbClr val="443630"/>
    <a:srgbClr val="001746"/>
    <a:srgbClr val="083221"/>
    <a:srgbClr val="92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60" autoAdjust="0"/>
    <p:restoredTop sz="94624" autoAdjust="0"/>
  </p:normalViewPr>
  <p:slideViewPr>
    <p:cSldViewPr>
      <p:cViewPr varScale="1">
        <p:scale>
          <a:sx n="47" d="100"/>
          <a:sy n="47" d="100"/>
        </p:scale>
        <p:origin x="-60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7" name="6 Rectángulo"/>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405C39E-8F9C-46A5-A663-123CBA8B2A7A}" type="datetimeFigureOut">
              <a:rPr lang="es-AR" smtClean="0"/>
              <a:pPr/>
              <a:t>22/09/2018</a:t>
            </a:fld>
            <a:endParaRPr lang="es-AR"/>
          </a:p>
        </p:txBody>
      </p:sp>
      <p:sp>
        <p:nvSpPr>
          <p:cNvPr id="17" name="16 Marcador de pie de página"/>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s-AR"/>
          </a:p>
        </p:txBody>
      </p:sp>
      <p:sp>
        <p:nvSpPr>
          <p:cNvPr id="29"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fld id="{9E90FFF4-B76B-46DD-A436-A0C8DD4BBBA0}" type="slidenum">
              <a:rPr lang="es-AR" smtClean="0"/>
              <a:pPr/>
              <a:t>‹Nº›</a:t>
            </a:fld>
            <a:endParaRPr lang="es-AR"/>
          </a:p>
        </p:txBody>
      </p:sp>
    </p:spTree>
  </p:cSld>
  <p:clrMapOvr>
    <a:overrideClrMapping bg1="dk1" tx1="lt1" bg2="dk2" tx2="lt2" accent1="accent1" accent2="accent2" accent3="accent3" accent4="accent4" accent5="accent5" accent6="accent6" hlink="hlink" folHlink="folHlink"/>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405C39E-8F9C-46A5-A663-123CBA8B2A7A}" type="datetimeFigureOut">
              <a:rPr lang="es-AR" smtClean="0"/>
              <a:pPr/>
              <a:t>22/09/2018</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9E90FFF4-B76B-46DD-A436-A0C8DD4BBBA0}" type="slidenum">
              <a:rPr lang="es-AR" smtClean="0"/>
              <a:pPr/>
              <a:t>‹Nº›</a:t>
            </a:fld>
            <a:endParaRPr lang="es-AR"/>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609600"/>
            <a:ext cx="20574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553200" y="6248402"/>
            <a:ext cx="2209800" cy="365125"/>
          </a:xfrm>
        </p:spPr>
        <p:txBody>
          <a:bodyPr/>
          <a:lstStyle/>
          <a:p>
            <a:fld id="{4405C39E-8F9C-46A5-A663-123CBA8B2A7A}" type="datetimeFigureOut">
              <a:rPr lang="es-AR" smtClean="0"/>
              <a:pPr/>
              <a:t>22/09/2018</a:t>
            </a:fld>
            <a:endParaRPr lang="es-AR"/>
          </a:p>
        </p:txBody>
      </p:sp>
      <p:sp>
        <p:nvSpPr>
          <p:cNvPr id="5" name="4 Marcador de pie de página"/>
          <p:cNvSpPr>
            <a:spLocks noGrp="1"/>
          </p:cNvSpPr>
          <p:nvPr>
            <p:ph type="ftr" sz="quarter" idx="11"/>
          </p:nvPr>
        </p:nvSpPr>
        <p:spPr>
          <a:xfrm>
            <a:off x="457201" y="6248207"/>
            <a:ext cx="5573483" cy="365125"/>
          </a:xfrm>
        </p:spPr>
        <p:txBody>
          <a:bodyPr/>
          <a:lstStyle/>
          <a:p>
            <a:endParaRPr lang="es-AR"/>
          </a:p>
        </p:txBody>
      </p:sp>
      <p:sp>
        <p:nvSpPr>
          <p:cNvPr id="7" name="6 Rectángulo"/>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Marcador de número de diapositiva"/>
          <p:cNvSpPr>
            <a:spLocks noGrp="1"/>
          </p:cNvSpPr>
          <p:nvPr>
            <p:ph type="sldNum" sz="quarter" idx="12"/>
          </p:nvPr>
        </p:nvSpPr>
        <p:spPr>
          <a:xfrm rot="5400000">
            <a:off x="5989638" y="144462"/>
            <a:ext cx="533400" cy="244476"/>
          </a:xfrm>
        </p:spPr>
        <p:txBody>
          <a:bodyPr/>
          <a:lstStyle/>
          <a:p>
            <a:fld id="{9E90FFF4-B76B-46DD-A436-A0C8DD4BBBA0}" type="slidenum">
              <a:rPr lang="es-AR" smtClean="0"/>
              <a:pPr/>
              <a:t>‹Nº›</a:t>
            </a:fld>
            <a:endParaRPr lang="es-AR"/>
          </a:p>
        </p:txBody>
      </p:sp>
    </p:spTree>
  </p:cSld>
  <p:clrMapOvr>
    <a:overrideClrMapping bg1="lt1" tx1="dk1" bg2="lt2" tx2="dk2" accent1="accent1" accent2="accent2" accent3="accent3" accent4="accent4" accent5="accent5" accent6="accent6" hlink="hlink" folHlink="folHlink"/>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4405C39E-8F9C-46A5-A663-123CBA8B2A7A}" type="datetimeFigureOut">
              <a:rPr lang="es-AR" smtClean="0"/>
              <a:pPr/>
              <a:t>22/09/2018</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9E90FFF4-B76B-46DD-A436-A0C8DD4BBBA0}" type="slidenum">
              <a:rPr lang="es-AR" smtClean="0"/>
              <a:pPr/>
              <a:t>‹Nº›</a:t>
            </a:fld>
            <a:endParaRPr lang="es-AR"/>
          </a:p>
        </p:txBody>
      </p:sp>
      <p:sp>
        <p:nvSpPr>
          <p:cNvPr id="8" name="7 Marcador de contenido"/>
          <p:cNvSpPr>
            <a:spLocks noGrp="1"/>
          </p:cNvSpPr>
          <p:nvPr>
            <p:ph sz="quarter" idx="1"/>
          </p:nvPr>
        </p:nvSpPr>
        <p:spPr>
          <a:xfrm>
            <a:off x="612648" y="1600200"/>
            <a:ext cx="8153400" cy="4495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4405C39E-8F9C-46A5-A663-123CBA8B2A7A}" type="datetimeFigureOut">
              <a:rPr lang="es-AR" smtClean="0"/>
              <a:pPr/>
              <a:t>22/09/2018</a:t>
            </a:fld>
            <a:endParaRPr lang="es-AR"/>
          </a:p>
        </p:txBody>
      </p:sp>
      <p:sp>
        <p:nvSpPr>
          <p:cNvPr id="13" name="12 Marcador de número de diapositiva"/>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9E90FFF4-B76B-46DD-A436-A0C8DD4BBBA0}" type="slidenum">
              <a:rPr lang="es-AR" smtClean="0"/>
              <a:pPr/>
              <a:t>‹Nº›</a:t>
            </a:fld>
            <a:endParaRPr lang="es-AR"/>
          </a:p>
        </p:txBody>
      </p:sp>
      <p:sp>
        <p:nvSpPr>
          <p:cNvPr id="14" name="13 Marcador de pie de página"/>
          <p:cNvSpPr>
            <a:spLocks noGrp="1"/>
          </p:cNvSpPr>
          <p:nvPr>
            <p:ph type="ftr" sz="quarter" idx="12"/>
          </p:nvPr>
        </p:nvSpPr>
        <p:spPr/>
        <p:txBody>
          <a:bodyPr/>
          <a:lstStyle/>
          <a:p>
            <a:endParaRPr lang="es-AR"/>
          </a:p>
        </p:txBody>
      </p:sp>
    </p:spTree>
  </p:cSld>
  <p:clrMapOvr>
    <a:overrideClrMapping bg1="lt1" tx1="dk1" bg2="lt2" tx2="dk2" accent1="accent1" accent2="accent2" accent3="accent3" accent4="accent4" accent5="accent5" accent6="accent6" hlink="hlink" folHlink="folHlink"/>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609600"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44901"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fld id="{4405C39E-8F9C-46A5-A663-123CBA8B2A7A}" type="datetimeFigureOut">
              <a:rPr lang="es-AR" smtClean="0"/>
              <a:pPr/>
              <a:t>22/09/2018</a:t>
            </a:fld>
            <a:endParaRPr lang="es-AR"/>
          </a:p>
        </p:txBody>
      </p:sp>
      <p:sp>
        <p:nvSpPr>
          <p:cNvPr id="10" name="9 Marcador de número de diapositiva"/>
          <p:cNvSpPr>
            <a:spLocks noGrp="1"/>
          </p:cNvSpPr>
          <p:nvPr>
            <p:ph type="sldNum" sz="quarter" idx="16"/>
          </p:nvPr>
        </p:nvSpPr>
        <p:spPr/>
        <p:txBody>
          <a:bodyPr rtlCol="0"/>
          <a:lstStyle/>
          <a:p>
            <a:fld id="{9E90FFF4-B76B-46DD-A436-A0C8DD4BBBA0}" type="slidenum">
              <a:rPr lang="es-AR" smtClean="0"/>
              <a:pPr/>
              <a:t>‹Nº›</a:t>
            </a:fld>
            <a:endParaRPr lang="es-AR"/>
          </a:p>
        </p:txBody>
      </p:sp>
      <p:sp>
        <p:nvSpPr>
          <p:cNvPr id="12" name="11 Marcador de pie de página"/>
          <p:cNvSpPr>
            <a:spLocks noGrp="1"/>
          </p:cNvSpPr>
          <p:nvPr>
            <p:ph type="ftr" sz="quarter" idx="17"/>
          </p:nvPr>
        </p:nvSpPr>
        <p:spPr/>
        <p:txBody>
          <a:bodyPr rtlCol="0"/>
          <a:lstStyle/>
          <a:p>
            <a:endParaRPr lang="es-AR"/>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609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800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fld id="{4405C39E-8F9C-46A5-A663-123CBA8B2A7A}" type="datetimeFigureOut">
              <a:rPr lang="es-AR" smtClean="0"/>
              <a:pPr/>
              <a:t>22/09/2018</a:t>
            </a:fld>
            <a:endParaRPr lang="es-AR"/>
          </a:p>
        </p:txBody>
      </p:sp>
      <p:sp>
        <p:nvSpPr>
          <p:cNvPr id="12" name="11 Marcador de número de diapositiva"/>
          <p:cNvSpPr>
            <a:spLocks noGrp="1"/>
          </p:cNvSpPr>
          <p:nvPr>
            <p:ph type="sldNum" sz="quarter" idx="16"/>
          </p:nvPr>
        </p:nvSpPr>
        <p:spPr/>
        <p:txBody>
          <a:bodyPr rtlCol="0"/>
          <a:lstStyle/>
          <a:p>
            <a:fld id="{9E90FFF4-B76B-46DD-A436-A0C8DD4BBBA0}" type="slidenum">
              <a:rPr lang="es-AR" smtClean="0"/>
              <a:pPr/>
              <a:t>‹Nº›</a:t>
            </a:fld>
            <a:endParaRPr lang="es-AR"/>
          </a:p>
        </p:txBody>
      </p:sp>
      <p:sp>
        <p:nvSpPr>
          <p:cNvPr id="14" name="13 Marcador de pie de página"/>
          <p:cNvSpPr>
            <a:spLocks noGrp="1"/>
          </p:cNvSpPr>
          <p:nvPr>
            <p:ph type="ftr" sz="quarter" idx="17"/>
          </p:nvPr>
        </p:nvSpPr>
        <p:spPr/>
        <p:txBody>
          <a:bodyPr rtlCol="0"/>
          <a:lstStyle/>
          <a:p>
            <a:endParaRPr lang="es-AR"/>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4405C39E-8F9C-46A5-A663-123CBA8B2A7A}" type="datetimeFigureOut">
              <a:rPr lang="es-AR" smtClean="0"/>
              <a:pPr/>
              <a:t>22/09/2018</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9E90FFF4-B76B-46DD-A436-A0C8DD4BBBA0}" type="slidenum">
              <a:rPr lang="es-AR" smtClean="0"/>
              <a:pPr/>
              <a:t>‹Nº›</a:t>
            </a:fld>
            <a:endParaRPr lang="es-AR"/>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405C39E-8F9C-46A5-A663-123CBA8B2A7A}" type="datetimeFigureOut">
              <a:rPr lang="es-AR" smtClean="0"/>
              <a:pPr/>
              <a:t>22/09/2018</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fld id="{9E90FFF4-B76B-46DD-A436-A0C8DD4BBBA0}" type="slidenum">
              <a:rPr lang="es-AR" smtClean="0"/>
              <a:pPr/>
              <a:t>‹Nº›</a:t>
            </a:fld>
            <a:endParaRPr lang="es-AR"/>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4405C39E-8F9C-46A5-A663-123CBA8B2A7A}" type="datetimeFigureOut">
              <a:rPr lang="es-AR" smtClean="0"/>
              <a:pPr/>
              <a:t>22/09/2018</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9E90FFF4-B76B-46DD-A436-A0C8DD4BBBA0}" type="slidenum">
              <a:rPr lang="es-AR" smtClean="0"/>
              <a:pPr/>
              <a:t>‹Nº›</a:t>
            </a:fld>
            <a:endParaRPr lang="es-AR"/>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fecha"/>
          <p:cNvSpPr>
            <a:spLocks noGrp="1"/>
          </p:cNvSpPr>
          <p:nvPr>
            <p:ph type="dt" sz="half" idx="10"/>
          </p:nvPr>
        </p:nvSpPr>
        <p:spPr>
          <a:xfrm>
            <a:off x="6248400" y="6248400"/>
            <a:ext cx="2667000" cy="365125"/>
          </a:xfrm>
        </p:spPr>
        <p:txBody>
          <a:bodyPr rtlCol="0"/>
          <a:lstStyle/>
          <a:p>
            <a:fld id="{4405C39E-8F9C-46A5-A663-123CBA8B2A7A}" type="datetimeFigureOut">
              <a:rPr lang="es-AR" smtClean="0"/>
              <a:pPr/>
              <a:t>22/09/2018</a:t>
            </a:fld>
            <a:endParaRPr lang="es-AR"/>
          </a:p>
        </p:txBody>
      </p:sp>
      <p:sp>
        <p:nvSpPr>
          <p:cNvPr id="13" name="12 Marcador de número de diapositiva"/>
          <p:cNvSpPr>
            <a:spLocks noGrp="1"/>
          </p:cNvSpPr>
          <p:nvPr>
            <p:ph type="sldNum" sz="quarter" idx="11"/>
          </p:nvPr>
        </p:nvSpPr>
        <p:spPr>
          <a:xfrm>
            <a:off x="0" y="4667249"/>
            <a:ext cx="1447800" cy="663578"/>
          </a:xfrm>
        </p:spPr>
        <p:txBody>
          <a:bodyPr rtlCol="0"/>
          <a:lstStyle>
            <a:lvl1pPr>
              <a:defRPr sz="2800"/>
            </a:lvl1pPr>
          </a:lstStyle>
          <a:p>
            <a:fld id="{9E90FFF4-B76B-46DD-A436-A0C8DD4BBBA0}" type="slidenum">
              <a:rPr lang="es-AR" smtClean="0"/>
              <a:pPr/>
              <a:t>‹Nº›</a:t>
            </a:fld>
            <a:endParaRPr lang="es-AR"/>
          </a:p>
        </p:txBody>
      </p:sp>
      <p:sp>
        <p:nvSpPr>
          <p:cNvPr id="14" name="13 Marcador de pie de página"/>
          <p:cNvSpPr>
            <a:spLocks noGrp="1"/>
          </p:cNvSpPr>
          <p:nvPr>
            <p:ph type="ftr" sz="quarter" idx="12"/>
          </p:nvPr>
        </p:nvSpPr>
        <p:spPr>
          <a:xfrm>
            <a:off x="1600200" y="6248206"/>
            <a:ext cx="4572000" cy="365125"/>
          </a:xfrm>
        </p:spPr>
        <p:txBody>
          <a:bodyPr rtlCol="0"/>
          <a:lstStyle/>
          <a:p>
            <a:endParaRPr lang="es-AR"/>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s-ES" smtClean="0"/>
              <a:t>Haga clic en el icono para agregar una imagen</a:t>
            </a:r>
            <a:endParaRPr kumimoji="0" lang="en-US" dirty="0"/>
          </a:p>
        </p:txBody>
      </p:sp>
    </p:spTree>
  </p:cSld>
  <p:clrMapOvr>
    <a:overrideClrMapping bg1="lt1" tx1="dk1" bg2="lt2" tx2="dk2" accent1="accent1" accent2="accent2" accent3="accent3" accent4="accent4" accent5="accent5" accent6="accent6" hlink="hlink" folHlink="folHlink"/>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228600"/>
            <a:ext cx="8153400" cy="9906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4405C39E-8F9C-46A5-A663-123CBA8B2A7A}" type="datetimeFigureOut">
              <a:rPr lang="es-AR" smtClean="0"/>
              <a:pPr/>
              <a:t>22/09/2018</a:t>
            </a:fld>
            <a:endParaRPr lang="es-AR"/>
          </a:p>
        </p:txBody>
      </p:sp>
      <p:sp>
        <p:nvSpPr>
          <p:cNvPr id="3" name="2 Marcador de pie de página"/>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s-AR"/>
          </a:p>
        </p:txBody>
      </p:sp>
      <p:sp>
        <p:nvSpPr>
          <p:cNvPr id="7" name="6 Rectángulo"/>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E90FFF4-B76B-46DD-A436-A0C8DD4BBBA0}" type="slidenum">
              <a:rPr lang="es-AR" smtClean="0"/>
              <a:pPr/>
              <a:t>‹Nº›</a:t>
            </a:fld>
            <a:endParaRPr lang="es-A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wipe/>
  </p:transition>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4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type="body" sz="half" idx="2"/>
          </p:nvPr>
        </p:nvSpPr>
        <p:spPr>
          <a:xfrm>
            <a:off x="1600200" y="5486400"/>
            <a:ext cx="7315200" cy="1066800"/>
          </a:xfrm>
        </p:spPr>
        <p:txBody>
          <a:bodyPr>
            <a:noAutofit/>
          </a:bodyPr>
          <a:lstStyle/>
          <a:p>
            <a:pPr algn="ctr"/>
            <a:r>
              <a:rPr lang="es-AR" sz="2000" b="1" dirty="0" smtClean="0">
                <a:solidFill>
                  <a:srgbClr val="00B050"/>
                </a:solidFill>
              </a:rPr>
              <a:t>Y LOS MITOS DEL NACIMIENTO DEL MUNDO Y DEL HOMBRE</a:t>
            </a:r>
            <a:endParaRPr lang="es-AR" sz="2000" b="1" dirty="0">
              <a:solidFill>
                <a:srgbClr val="00B050"/>
              </a:solidFill>
            </a:endParaRPr>
          </a:p>
        </p:txBody>
      </p:sp>
      <p:sp>
        <p:nvSpPr>
          <p:cNvPr id="2" name="1 Título"/>
          <p:cNvSpPr>
            <a:spLocks noGrp="1"/>
          </p:cNvSpPr>
          <p:nvPr>
            <p:ph type="title"/>
          </p:nvPr>
        </p:nvSpPr>
        <p:spPr>
          <a:xfrm>
            <a:off x="1828800" y="4495800"/>
            <a:ext cx="7315200" cy="914400"/>
          </a:xfrm>
        </p:spPr>
        <p:txBody>
          <a:bodyPr>
            <a:noAutofit/>
          </a:bodyPr>
          <a:lstStyle/>
          <a:p>
            <a:pPr algn="ctr"/>
            <a:r>
              <a:rPr lang="es-AR" sz="4400" b="1" dirty="0" smtClean="0">
                <a:solidFill>
                  <a:srgbClr val="FF0000"/>
                </a:solidFill>
              </a:rPr>
              <a:t>LA DOCTRINA SECRETA </a:t>
            </a:r>
            <a:endParaRPr lang="es-AR" sz="4400" b="1" dirty="0">
              <a:solidFill>
                <a:srgbClr val="FF0000"/>
              </a:solidFill>
            </a:endParaRPr>
          </a:p>
        </p:txBody>
      </p:sp>
      <p:pic>
        <p:nvPicPr>
          <p:cNvPr id="5" name="4 Marcador de posición de imagen" descr="los-angeles-library-globe.jpg"/>
          <p:cNvPicPr>
            <a:picLocks noGrp="1" noChangeAspect="1"/>
          </p:cNvPicPr>
          <p:nvPr>
            <p:ph type="pic" idx="1"/>
          </p:nvPr>
        </p:nvPicPr>
        <p:blipFill>
          <a:blip r:embed="rId2"/>
          <a:srcRect t="1931" b="1931"/>
          <a:stretch>
            <a:fillRect/>
          </a:stretch>
        </p:blipFill>
        <p:spPr/>
      </p:pic>
    </p:spTree>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SIGNO PREGUNTA.jpg"/>
          <p:cNvPicPr>
            <a:picLocks noChangeAspect="1"/>
          </p:cNvPicPr>
          <p:nvPr/>
        </p:nvPicPr>
        <p:blipFill>
          <a:blip r:embed="rId2">
            <a:duotone>
              <a:schemeClr val="accent1">
                <a:shade val="45000"/>
                <a:satMod val="135000"/>
              </a:schemeClr>
              <a:prstClr val="white"/>
            </a:duotone>
          </a:blip>
          <a:stretch>
            <a:fillRect/>
          </a:stretch>
        </p:blipFill>
        <p:spPr>
          <a:xfrm>
            <a:off x="0" y="1524000"/>
            <a:ext cx="9144000" cy="5334000"/>
          </a:xfrm>
          <a:prstGeom prst="rect">
            <a:avLst/>
          </a:prstGeom>
        </p:spPr>
      </p:pic>
      <p:sp>
        <p:nvSpPr>
          <p:cNvPr id="2" name="1 Título"/>
          <p:cNvSpPr>
            <a:spLocks noGrp="1"/>
          </p:cNvSpPr>
          <p:nvPr>
            <p:ph type="title"/>
          </p:nvPr>
        </p:nvSpPr>
        <p:spPr/>
        <p:txBody>
          <a:bodyPr/>
          <a:lstStyle/>
          <a:p>
            <a:pPr algn="ctr"/>
            <a:r>
              <a:rPr lang="es-AR" dirty="0" smtClean="0">
                <a:solidFill>
                  <a:schemeClr val="accent1">
                    <a:lumMod val="50000"/>
                  </a:schemeClr>
                </a:solidFill>
                <a:latin typeface="Andalus" pitchFamily="18" charset="-78"/>
                <a:ea typeface="Antinoou" pitchFamily="2" charset="-128"/>
                <a:cs typeface="Andalus" pitchFamily="18" charset="-78"/>
              </a:rPr>
              <a:t>Entonces… ¿QUÉ ES MITO?</a:t>
            </a:r>
            <a:endParaRPr lang="es-AR" dirty="0">
              <a:solidFill>
                <a:schemeClr val="accent1">
                  <a:lumMod val="50000"/>
                </a:schemeClr>
              </a:solidFill>
              <a:latin typeface="Andalus" pitchFamily="18" charset="-78"/>
              <a:ea typeface="Antinoou" pitchFamily="2" charset="-128"/>
              <a:cs typeface="Andalus" pitchFamily="18" charset="-78"/>
            </a:endParaRPr>
          </a:p>
        </p:txBody>
      </p:sp>
      <p:sp>
        <p:nvSpPr>
          <p:cNvPr id="3" name="2 Marcador de contenido"/>
          <p:cNvSpPr>
            <a:spLocks noGrp="1"/>
          </p:cNvSpPr>
          <p:nvPr>
            <p:ph sz="quarter" idx="1"/>
          </p:nvPr>
        </p:nvSpPr>
        <p:spPr>
          <a:scene3d>
            <a:camera prst="orthographicFront">
              <a:rot lat="0" lon="19800000" rev="0"/>
            </a:camera>
            <a:lightRig rig="threePt" dir="t"/>
          </a:scene3d>
        </p:spPr>
        <p:txBody>
          <a:bodyPr lIns="91440" anchor="ctr">
            <a:noAutofit/>
          </a:bodyPr>
          <a:lstStyle/>
          <a:p>
            <a:pPr algn="ctr">
              <a:buNone/>
            </a:pPr>
            <a:r>
              <a:rPr lang="es-AR" sz="4000" dirty="0" smtClean="0">
                <a:solidFill>
                  <a:srgbClr val="FF0000"/>
                </a:solidFill>
                <a:latin typeface="Aharoni" pitchFamily="2" charset="-79"/>
                <a:cs typeface="Aharoni" pitchFamily="2" charset="-79"/>
              </a:rPr>
              <a:t>MITOS son relatos tradicionales que surgen en el seno de una sociedad, y que codifican, representan, la visión del mundo, creencias, miedos, y principios de esa sociedad. </a:t>
            </a:r>
            <a:endParaRPr lang="es-AR" sz="4000" dirty="0">
              <a:solidFill>
                <a:srgbClr val="FF0000"/>
              </a:solidFill>
              <a:latin typeface="Aharoni" pitchFamily="2" charset="-79"/>
              <a:cs typeface="Aharoni" pitchFamily="2" charset="-79"/>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CB898"/>
        </a:solidFill>
        <a:effectLst/>
      </p:bgPr>
    </p:bg>
    <p:spTree>
      <p:nvGrpSpPr>
        <p:cNvPr id="1" name=""/>
        <p:cNvGrpSpPr/>
        <p:nvPr/>
      </p:nvGrpSpPr>
      <p:grpSpPr>
        <a:xfrm>
          <a:off x="0" y="0"/>
          <a:ext cx="0" cy="0"/>
          <a:chOff x="0" y="0"/>
          <a:chExt cx="0" cy="0"/>
        </a:xfrm>
      </p:grpSpPr>
      <p:pic>
        <p:nvPicPr>
          <p:cNvPr id="6" name="5 Imagen" descr="mitos egipcios.jpg"/>
          <p:cNvPicPr>
            <a:picLocks noChangeAspect="1"/>
          </p:cNvPicPr>
          <p:nvPr/>
        </p:nvPicPr>
        <p:blipFill>
          <a:blip r:embed="rId2">
            <a:lum contrast="-57000"/>
          </a:blip>
          <a:stretch>
            <a:fillRect/>
          </a:stretch>
        </p:blipFill>
        <p:spPr>
          <a:xfrm>
            <a:off x="0" y="1526345"/>
            <a:ext cx="9144000" cy="5331655"/>
          </a:xfrm>
          <a:prstGeom prst="rect">
            <a:avLst/>
          </a:prstGeom>
        </p:spPr>
      </p:pic>
      <p:sp>
        <p:nvSpPr>
          <p:cNvPr id="2" name="1 Título"/>
          <p:cNvSpPr>
            <a:spLocks noGrp="1"/>
          </p:cNvSpPr>
          <p:nvPr>
            <p:ph type="title"/>
          </p:nvPr>
        </p:nvSpPr>
        <p:spPr/>
        <p:txBody>
          <a:bodyPr/>
          <a:lstStyle/>
          <a:p>
            <a:r>
              <a:rPr lang="es-AR" b="1" dirty="0" smtClean="0">
                <a:solidFill>
                  <a:srgbClr val="003366"/>
                </a:solidFill>
                <a:latin typeface="Ravie" pitchFamily="82" charset="0"/>
              </a:rPr>
              <a:t>TRES CATEGORÍAS:</a:t>
            </a:r>
            <a:endParaRPr lang="es-AR" dirty="0"/>
          </a:p>
        </p:txBody>
      </p:sp>
      <p:sp>
        <p:nvSpPr>
          <p:cNvPr id="5" name="4 Marcador de contenido"/>
          <p:cNvSpPr>
            <a:spLocks noGrp="1"/>
          </p:cNvSpPr>
          <p:nvPr>
            <p:ph sz="quarter" idx="1"/>
          </p:nvPr>
        </p:nvSpPr>
        <p:spPr>
          <a:xfrm rot="20901391">
            <a:off x="254502" y="1636716"/>
            <a:ext cx="8153400" cy="946653"/>
          </a:xfrm>
        </p:spPr>
        <p:txBody>
          <a:bodyPr>
            <a:normAutofit fontScale="25000" lnSpcReduction="20000"/>
          </a:bodyPr>
          <a:lstStyle/>
          <a:p>
            <a:pPr lvl="1"/>
            <a:endParaRPr lang="es-AR" sz="3200" dirty="0" smtClean="0">
              <a:latin typeface="Ravie" pitchFamily="82" charset="0"/>
            </a:endParaRPr>
          </a:p>
          <a:p>
            <a:pPr lvl="1"/>
            <a:endParaRPr lang="es-AR" sz="3200" dirty="0" smtClean="0">
              <a:latin typeface="Ravie" pitchFamily="82" charset="0"/>
            </a:endParaRPr>
          </a:p>
          <a:p>
            <a:pPr lvl="1"/>
            <a:endParaRPr lang="es-AR" sz="3200" dirty="0" smtClean="0">
              <a:latin typeface="Ravie" pitchFamily="82" charset="0"/>
            </a:endParaRPr>
          </a:p>
          <a:p>
            <a:pPr lvl="1"/>
            <a:r>
              <a:rPr lang="es-AR" sz="12800" dirty="0" smtClean="0">
                <a:latin typeface="Ravie" pitchFamily="82" charset="0"/>
              </a:rPr>
              <a:t>1- </a:t>
            </a:r>
            <a:r>
              <a:rPr lang="es-AR" sz="21600" dirty="0" smtClean="0">
                <a:solidFill>
                  <a:srgbClr val="740000"/>
                </a:solidFill>
                <a:latin typeface="Ravie" pitchFamily="82" charset="0"/>
              </a:rPr>
              <a:t>MITO propiamente dicho</a:t>
            </a:r>
            <a:r>
              <a:rPr lang="es-AR" sz="21600" dirty="0" smtClean="0">
                <a:latin typeface="Ravie" pitchFamily="82" charset="0"/>
              </a:rPr>
              <a:t>: Los dioses y lo sobrenatural</a:t>
            </a:r>
            <a:endParaRPr lang="es-AR" sz="21600" dirty="0">
              <a:latin typeface="Ravie" pitchFamily="82"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6" name="5 Imagen" descr="aquiles.jpg"/>
          <p:cNvPicPr>
            <a:picLocks noChangeAspect="1"/>
          </p:cNvPicPr>
          <p:nvPr/>
        </p:nvPicPr>
        <p:blipFill>
          <a:blip r:embed="rId2">
            <a:lum bright="17000" contrast="-34000"/>
          </a:blip>
          <a:stretch>
            <a:fillRect/>
          </a:stretch>
        </p:blipFill>
        <p:spPr>
          <a:xfrm>
            <a:off x="0" y="1524000"/>
            <a:ext cx="9144000" cy="5334000"/>
          </a:xfrm>
          <a:prstGeom prst="rect">
            <a:avLst/>
          </a:prstGeom>
        </p:spPr>
      </p:pic>
      <p:sp>
        <p:nvSpPr>
          <p:cNvPr id="2" name="1 Título"/>
          <p:cNvSpPr>
            <a:spLocks noGrp="1"/>
          </p:cNvSpPr>
          <p:nvPr>
            <p:ph type="title"/>
          </p:nvPr>
        </p:nvSpPr>
        <p:spPr/>
        <p:txBody>
          <a:bodyPr/>
          <a:lstStyle/>
          <a:p>
            <a:r>
              <a:rPr lang="es-AR" b="1" dirty="0" smtClean="0">
                <a:solidFill>
                  <a:srgbClr val="003366"/>
                </a:solidFill>
                <a:latin typeface="Ravie" pitchFamily="82" charset="0"/>
              </a:rPr>
              <a:t>TRES CATEGORÍAS:</a:t>
            </a:r>
            <a:endParaRPr lang="es-AR" dirty="0"/>
          </a:p>
        </p:txBody>
      </p:sp>
      <p:sp>
        <p:nvSpPr>
          <p:cNvPr id="3" name="2 Marcador de contenido"/>
          <p:cNvSpPr>
            <a:spLocks noGrp="1"/>
          </p:cNvSpPr>
          <p:nvPr>
            <p:ph sz="quarter" idx="1"/>
          </p:nvPr>
        </p:nvSpPr>
        <p:spPr/>
        <p:txBody>
          <a:bodyPr>
            <a:normAutofit lnSpcReduction="10000"/>
          </a:bodyPr>
          <a:lstStyle/>
          <a:p>
            <a:endParaRPr lang="es-AR" dirty="0" smtClean="0">
              <a:latin typeface="Ravie" pitchFamily="82" charset="0"/>
            </a:endParaRPr>
          </a:p>
          <a:p>
            <a:pPr>
              <a:buNone/>
            </a:pPr>
            <a:endParaRPr lang="es-AR" sz="5400" dirty="0" smtClean="0">
              <a:solidFill>
                <a:srgbClr val="FF0000"/>
              </a:solidFill>
              <a:latin typeface="Ravie" pitchFamily="82" charset="0"/>
            </a:endParaRPr>
          </a:p>
          <a:p>
            <a:pPr>
              <a:buNone/>
            </a:pPr>
            <a:endParaRPr lang="es-AR" sz="5400" dirty="0" smtClean="0">
              <a:solidFill>
                <a:srgbClr val="FF0000"/>
              </a:solidFill>
              <a:latin typeface="Ravie" pitchFamily="82" charset="0"/>
            </a:endParaRPr>
          </a:p>
          <a:p>
            <a:pPr>
              <a:buNone/>
            </a:pPr>
            <a:endParaRPr lang="es-AR" sz="5400" dirty="0" smtClean="0">
              <a:solidFill>
                <a:srgbClr val="FF0000"/>
              </a:solidFill>
              <a:latin typeface="Ravie" pitchFamily="82" charset="0"/>
            </a:endParaRPr>
          </a:p>
          <a:p>
            <a:pPr>
              <a:buNone/>
            </a:pPr>
            <a:r>
              <a:rPr lang="es-AR" sz="8000" dirty="0" smtClean="0">
                <a:solidFill>
                  <a:srgbClr val="9E0000"/>
                </a:solidFill>
                <a:latin typeface="Ravie" pitchFamily="82" charset="0"/>
              </a:rPr>
              <a:t>2- LEYEN</a:t>
            </a:r>
            <a:r>
              <a:rPr lang="es-AR" sz="8000" dirty="0" smtClean="0">
                <a:solidFill>
                  <a:srgbClr val="8A0000"/>
                </a:solidFill>
                <a:latin typeface="Ravie" pitchFamily="82" charset="0"/>
              </a:rPr>
              <a:t>DA</a:t>
            </a:r>
            <a:endParaRPr lang="es-AR" sz="8000" dirty="0">
              <a:solidFill>
                <a:srgbClr val="8A0000"/>
              </a:solidFill>
              <a:latin typeface="Ravie" pitchFamily="82"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9" presetClass="path" presetSubtype="0" accel="50000" decel="50000" fill="hold" grpId="2" nodeType="clickEffect">
                                  <p:stCondLst>
                                    <p:cond delay="0"/>
                                  </p:stCondLst>
                                  <p:childTnLst>
                                    <p:animMotion origin="layout" path="M 0 0  C 0 -0.04667  0.028 -0.08267  0.062 -0.08267  C 0.097 -0.08267  0.125 -0.04667  0.125 0  C 0.125 0.04667  0.153 0.08267  0.188 0.08267  C 0.222 0.08267  0.25 0.04667  0.25 0  E" pathEditMode="relative" ptsTypes="">
                                      <p:cBhvr>
                                        <p:cTn id="14" dur="2000" fill="hold"/>
                                        <p:tgtEl>
                                          <p:spTgt spid="3">
                                            <p:txEl>
                                              <p:pRg st="4" end="4"/>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2"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3 Imagen" descr="Mitos-y-Leyendas.jpg"/>
          <p:cNvPicPr>
            <a:picLocks noChangeAspect="1"/>
          </p:cNvPicPr>
          <p:nvPr/>
        </p:nvPicPr>
        <p:blipFill>
          <a:blip r:embed="rId2">
            <a:lum bright="13000" contrast="-43000"/>
          </a:blip>
          <a:stretch>
            <a:fillRect/>
          </a:stretch>
        </p:blipFill>
        <p:spPr>
          <a:xfrm>
            <a:off x="0" y="1672336"/>
            <a:ext cx="9144000" cy="5185664"/>
          </a:xfrm>
          <a:prstGeom prst="rect">
            <a:avLst/>
          </a:prstGeom>
        </p:spPr>
      </p:pic>
      <p:sp>
        <p:nvSpPr>
          <p:cNvPr id="2" name="1 Título"/>
          <p:cNvSpPr>
            <a:spLocks noGrp="1"/>
          </p:cNvSpPr>
          <p:nvPr>
            <p:ph type="title"/>
          </p:nvPr>
        </p:nvSpPr>
        <p:spPr/>
        <p:txBody>
          <a:bodyPr>
            <a:normAutofit/>
          </a:bodyPr>
          <a:lstStyle/>
          <a:p>
            <a:r>
              <a:rPr lang="es-AR" sz="4000" b="1" dirty="0" smtClean="0">
                <a:solidFill>
                  <a:srgbClr val="003366"/>
                </a:solidFill>
                <a:latin typeface="Ravie" pitchFamily="82" charset="0"/>
              </a:rPr>
              <a:t>TRES CATEGORÍAS:</a:t>
            </a:r>
            <a:endParaRPr lang="es-AR" sz="4000" b="1" dirty="0">
              <a:solidFill>
                <a:srgbClr val="003366"/>
              </a:solidFill>
              <a:latin typeface="Ravie" pitchFamily="82" charset="0"/>
            </a:endParaRPr>
          </a:p>
        </p:txBody>
      </p:sp>
      <p:sp>
        <p:nvSpPr>
          <p:cNvPr id="3" name="2 Marcador de contenido"/>
          <p:cNvSpPr>
            <a:spLocks noGrp="1"/>
          </p:cNvSpPr>
          <p:nvPr>
            <p:ph sz="quarter" idx="1"/>
          </p:nvPr>
        </p:nvSpPr>
        <p:spPr/>
        <p:txBody>
          <a:bodyPr/>
          <a:lstStyle/>
          <a:p>
            <a:pPr>
              <a:buClr>
                <a:schemeClr val="tx2">
                  <a:lumMod val="50000"/>
                </a:schemeClr>
              </a:buClr>
              <a:buNone/>
            </a:pPr>
            <a:r>
              <a:rPr lang="es-AR" sz="3600" dirty="0" smtClean="0">
                <a:solidFill>
                  <a:srgbClr val="001326"/>
                </a:solidFill>
                <a:latin typeface="Ravie" pitchFamily="82" charset="0"/>
              </a:rPr>
              <a:t>3- CUENTOS POPULARES (“cuentos de hadas”, “folk tales”)</a:t>
            </a:r>
            <a:endParaRPr lang="es-AR" sz="3600" dirty="0">
              <a:solidFill>
                <a:srgbClr val="001326"/>
              </a:solidFill>
              <a:latin typeface="Ravie" pitchFamily="82"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6" name="5 Imagen" descr="agamenon.jpg"/>
          <p:cNvPicPr>
            <a:picLocks noChangeAspect="1"/>
          </p:cNvPicPr>
          <p:nvPr/>
        </p:nvPicPr>
        <p:blipFill>
          <a:blip r:embed="rId2"/>
          <a:stretch>
            <a:fillRect/>
          </a:stretch>
        </p:blipFill>
        <p:spPr>
          <a:xfrm>
            <a:off x="0" y="0"/>
            <a:ext cx="9144000" cy="6858000"/>
          </a:xfrm>
          <a:prstGeom prst="rect">
            <a:avLst/>
          </a:prstGeom>
        </p:spPr>
      </p:pic>
      <p:pic>
        <p:nvPicPr>
          <p:cNvPr id="5" name="4 Imagen" descr="Oedipus-Sphinx.jpg"/>
          <p:cNvPicPr>
            <a:picLocks noChangeAspect="1"/>
          </p:cNvPicPr>
          <p:nvPr/>
        </p:nvPicPr>
        <p:blipFill>
          <a:blip r:embed="rId3"/>
          <a:stretch>
            <a:fillRect/>
          </a:stretch>
        </p:blipFill>
        <p:spPr>
          <a:xfrm>
            <a:off x="0" y="1828800"/>
            <a:ext cx="5019142" cy="5029200"/>
          </a:xfrm>
          <a:prstGeom prst="rect">
            <a:avLst/>
          </a:prstGeom>
        </p:spPr>
      </p:pic>
      <p:sp>
        <p:nvSpPr>
          <p:cNvPr id="2" name="1 Título"/>
          <p:cNvSpPr>
            <a:spLocks noGrp="1"/>
          </p:cNvSpPr>
          <p:nvPr>
            <p:ph type="title"/>
          </p:nvPr>
        </p:nvSpPr>
        <p:spPr/>
        <p:txBody>
          <a:bodyPr/>
          <a:lstStyle/>
          <a:p>
            <a:pPr algn="ctr"/>
            <a:r>
              <a:rPr lang="es-AR" b="1" dirty="0" smtClean="0">
                <a:solidFill>
                  <a:srgbClr val="FFFF00"/>
                </a:solidFill>
                <a:latin typeface="Narkisim" pitchFamily="34" charset="-79"/>
                <a:cs typeface="Narkisim" pitchFamily="34" charset="-79"/>
              </a:rPr>
              <a:t>FUENTES DEL MITO</a:t>
            </a:r>
            <a:endParaRPr lang="es-AR" b="1" dirty="0">
              <a:solidFill>
                <a:srgbClr val="FFFF00"/>
              </a:solidFill>
              <a:latin typeface="Narkisim" pitchFamily="34" charset="-79"/>
              <a:cs typeface="Narkisim" pitchFamily="34" charset="-79"/>
            </a:endParaRPr>
          </a:p>
        </p:txBody>
      </p:sp>
      <p:sp>
        <p:nvSpPr>
          <p:cNvPr id="3" name="2 Marcador de contenido"/>
          <p:cNvSpPr>
            <a:spLocks noGrp="1"/>
          </p:cNvSpPr>
          <p:nvPr>
            <p:ph sz="quarter" idx="1"/>
          </p:nvPr>
        </p:nvSpPr>
        <p:spPr/>
        <p:txBody>
          <a:bodyPr/>
          <a:lstStyle/>
          <a:p>
            <a:r>
              <a:rPr lang="es-AR" dirty="0" smtClean="0">
                <a:solidFill>
                  <a:srgbClr val="FFFF00"/>
                </a:solidFill>
              </a:rPr>
              <a:t>-                                           </a:t>
            </a:r>
            <a:r>
              <a:rPr lang="es-AR" sz="3600" b="1" dirty="0" smtClean="0">
                <a:solidFill>
                  <a:srgbClr val="FFFF00"/>
                </a:solidFill>
                <a:latin typeface="Harrington" pitchFamily="82" charset="0"/>
              </a:rPr>
              <a:t> </a:t>
            </a:r>
            <a:r>
              <a:rPr lang="es-AR" sz="3600" b="1" dirty="0" smtClean="0">
                <a:solidFill>
                  <a:srgbClr val="FFFF00"/>
                </a:solidFill>
                <a:latin typeface="Harrington" pitchFamily="82" charset="0"/>
                <a:cs typeface="Aharoni" pitchFamily="2" charset="-79"/>
              </a:rPr>
              <a:t>LITERATURA</a:t>
            </a:r>
          </a:p>
          <a:p>
            <a:r>
              <a:rPr lang="es-AR" dirty="0" smtClean="0"/>
              <a:t>- </a:t>
            </a:r>
            <a:r>
              <a:rPr lang="es-AR" sz="4400" b="1" dirty="0" smtClean="0">
                <a:solidFill>
                  <a:schemeClr val="bg1"/>
                </a:solidFill>
                <a:latin typeface="Forte" pitchFamily="66" charset="0"/>
                <a:cs typeface="Aharoni" pitchFamily="2" charset="-79"/>
              </a:rPr>
              <a:t>ARQUEOLOGÍA </a:t>
            </a:r>
            <a:endParaRPr lang="es-AR" sz="4400" b="1" dirty="0">
              <a:solidFill>
                <a:schemeClr val="bg1"/>
              </a:solidFill>
              <a:latin typeface="Forte" pitchFamily="66" charset="0"/>
              <a:cs typeface="Aharoni" pitchFamily="2" charset="-79"/>
            </a:endParaRPr>
          </a:p>
        </p:txBody>
      </p:sp>
      <p:pic>
        <p:nvPicPr>
          <p:cNvPr id="4" name="3 Imagen" descr="PAPIRO.jpg"/>
          <p:cNvPicPr>
            <a:picLocks noChangeAspect="1"/>
          </p:cNvPicPr>
          <p:nvPr/>
        </p:nvPicPr>
        <p:blipFill>
          <a:blip r:embed="rId4"/>
          <a:stretch>
            <a:fillRect/>
          </a:stretch>
        </p:blipFill>
        <p:spPr>
          <a:xfrm>
            <a:off x="4101084" y="2819400"/>
            <a:ext cx="5042916" cy="403860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48v-49r.JPG"/>
          <p:cNvPicPr>
            <a:picLocks noChangeAspect="1"/>
          </p:cNvPicPr>
          <p:nvPr/>
        </p:nvPicPr>
        <p:blipFill>
          <a:blip r:embed="rId2">
            <a:lum bright="24000" contrast="-41000"/>
          </a:blip>
          <a:stretch>
            <a:fillRect/>
          </a:stretch>
        </p:blipFill>
        <p:spPr>
          <a:xfrm>
            <a:off x="-1" y="0"/>
            <a:ext cx="9151527" cy="6852363"/>
          </a:xfrm>
          <a:prstGeom prst="rect">
            <a:avLst/>
          </a:prstGeom>
        </p:spPr>
      </p:pic>
      <p:sp>
        <p:nvSpPr>
          <p:cNvPr id="2" name="1 Título"/>
          <p:cNvSpPr>
            <a:spLocks noGrp="1"/>
          </p:cNvSpPr>
          <p:nvPr>
            <p:ph type="title"/>
          </p:nvPr>
        </p:nvSpPr>
        <p:spPr/>
        <p:txBody>
          <a:bodyPr>
            <a:normAutofit/>
          </a:bodyPr>
          <a:lstStyle/>
          <a:p>
            <a:r>
              <a:rPr lang="es-AR" dirty="0" smtClean="0">
                <a:solidFill>
                  <a:srgbClr val="FF0000"/>
                </a:solidFill>
                <a:latin typeface="Algerian" pitchFamily="82" charset="0"/>
                <a:cs typeface="Aharoni" pitchFamily="2" charset="-79"/>
              </a:rPr>
              <a:t>        </a:t>
            </a:r>
            <a:r>
              <a:rPr lang="es-AR" sz="5400" b="1" dirty="0" smtClean="0">
                <a:solidFill>
                  <a:srgbClr val="960000"/>
                </a:solidFill>
                <a:latin typeface="Papyrus" pitchFamily="66" charset="0"/>
                <a:cs typeface="Aharoni" pitchFamily="2" charset="-79"/>
              </a:rPr>
              <a:t>M</a:t>
            </a:r>
            <a:r>
              <a:rPr lang="es-AR" b="1" dirty="0" smtClean="0">
                <a:solidFill>
                  <a:srgbClr val="960000"/>
                </a:solidFill>
                <a:latin typeface="Papyrus" pitchFamily="66" charset="0"/>
                <a:cs typeface="Aharoni" pitchFamily="2" charset="-79"/>
              </a:rPr>
              <a:t>ITO</a:t>
            </a:r>
            <a:r>
              <a:rPr lang="es-AR" sz="5400" dirty="0" smtClean="0">
                <a:solidFill>
                  <a:srgbClr val="960000"/>
                </a:solidFill>
                <a:latin typeface="Algerian" pitchFamily="82" charset="0"/>
                <a:cs typeface="Aharoni" pitchFamily="2" charset="-79"/>
              </a:rPr>
              <a:t> </a:t>
            </a:r>
            <a:r>
              <a:rPr lang="es-AR" sz="5400" dirty="0" smtClean="0">
                <a:solidFill>
                  <a:srgbClr val="960000"/>
                </a:solidFill>
                <a:latin typeface="Harlow Solid Italic" pitchFamily="82" charset="0"/>
                <a:cs typeface="Aharoni" pitchFamily="2" charset="-79"/>
              </a:rPr>
              <a:t>y</a:t>
            </a:r>
            <a:r>
              <a:rPr lang="es-AR" sz="5400" dirty="0" smtClean="0">
                <a:solidFill>
                  <a:srgbClr val="960000"/>
                </a:solidFill>
                <a:latin typeface="Algerian" pitchFamily="82" charset="0"/>
                <a:cs typeface="Aharoni" pitchFamily="2" charset="-79"/>
              </a:rPr>
              <a:t> </a:t>
            </a:r>
            <a:r>
              <a:rPr lang="es-AR" sz="5400" dirty="0" smtClean="0">
                <a:solidFill>
                  <a:srgbClr val="960000"/>
                </a:solidFill>
                <a:latin typeface="Harlow Solid Italic" pitchFamily="82" charset="0"/>
                <a:cs typeface="Aharoni" pitchFamily="2" charset="-79"/>
              </a:rPr>
              <a:t>escritura</a:t>
            </a:r>
            <a:endParaRPr lang="es-AR" sz="5400" dirty="0">
              <a:solidFill>
                <a:srgbClr val="960000"/>
              </a:solidFill>
              <a:latin typeface="Harlow Solid Italic" pitchFamily="82" charset="0"/>
              <a:cs typeface="Aharoni" pitchFamily="2" charset="-79"/>
            </a:endParaRPr>
          </a:p>
        </p:txBody>
      </p:sp>
      <p:sp>
        <p:nvSpPr>
          <p:cNvPr id="3" name="2 Marcador de contenido"/>
          <p:cNvSpPr>
            <a:spLocks noGrp="1"/>
          </p:cNvSpPr>
          <p:nvPr>
            <p:ph sz="quarter" idx="1"/>
          </p:nvPr>
        </p:nvSpPr>
        <p:spPr/>
        <p:txBody>
          <a:bodyPr/>
          <a:lstStyle/>
          <a:p>
            <a:pPr>
              <a:buNone/>
            </a:pPr>
            <a:r>
              <a:rPr lang="es-AR" sz="4000" dirty="0" smtClean="0">
                <a:latin typeface="Franklin Gothic Heavy" pitchFamily="34" charset="0"/>
                <a:cs typeface="Aharoni" pitchFamily="2" charset="-79"/>
              </a:rPr>
              <a:t> . El MITO … </a:t>
            </a:r>
            <a:r>
              <a:rPr lang="es-AR" sz="4000" dirty="0" smtClean="0">
                <a:latin typeface="Forte" pitchFamily="66" charset="0"/>
                <a:cs typeface="Aharoni" pitchFamily="2" charset="-79"/>
              </a:rPr>
              <a:t>¿surge naturalmente en estados preliterarios?</a:t>
            </a:r>
          </a:p>
          <a:p>
            <a:pPr>
              <a:buNone/>
            </a:pPr>
            <a:endParaRPr lang="es-AR" sz="4000" dirty="0" smtClean="0">
              <a:latin typeface="Forte" pitchFamily="66" charset="0"/>
              <a:cs typeface="Aharoni" pitchFamily="2" charset="-79"/>
            </a:endParaRPr>
          </a:p>
          <a:p>
            <a:pPr>
              <a:buNone/>
            </a:pPr>
            <a:r>
              <a:rPr lang="es-AR" sz="4000" dirty="0" smtClean="0">
                <a:latin typeface="Franklin Gothic Heavy" pitchFamily="34" charset="0"/>
                <a:cs typeface="Aharoni" pitchFamily="2" charset="-79"/>
              </a:rPr>
              <a:t>. </a:t>
            </a:r>
            <a:r>
              <a:rPr lang="es-AR" sz="3200" dirty="0" smtClean="0">
                <a:latin typeface="Estrangelo Edessa" pitchFamily="66" charset="0"/>
                <a:cs typeface="Estrangelo Edessa" pitchFamily="66" charset="0"/>
              </a:rPr>
              <a:t>Las avenidas de exploración de la ESCRITURA: </a:t>
            </a:r>
            <a:r>
              <a:rPr lang="es-AR" sz="3200" dirty="0" smtClean="0">
                <a:solidFill>
                  <a:srgbClr val="002060"/>
                </a:solidFill>
                <a:latin typeface="Forte" pitchFamily="66" charset="0"/>
                <a:cs typeface="Aharoni" pitchFamily="2" charset="-79"/>
              </a:rPr>
              <a:t>psicología, teología, ciencia, historia</a:t>
            </a:r>
          </a:p>
          <a:p>
            <a:pPr>
              <a:buNone/>
            </a:pPr>
            <a:endParaRPr lang="es-AR" sz="3200" dirty="0" smtClean="0">
              <a:latin typeface="Forte" pitchFamily="66" charset="0"/>
              <a:cs typeface="Aharoni" pitchFamily="2" charset="-79"/>
            </a:endParaRPr>
          </a:p>
          <a:p>
            <a:pPr>
              <a:buNone/>
            </a:pPr>
            <a:r>
              <a:rPr lang="es-AR" sz="3200" dirty="0" smtClean="0">
                <a:latin typeface="Franklin Gothic Heavy" pitchFamily="34" charset="0"/>
                <a:cs typeface="Aharoni" pitchFamily="2" charset="-79"/>
              </a:rPr>
              <a:t>. </a:t>
            </a:r>
            <a:r>
              <a:rPr lang="es-AR" sz="3200" dirty="0" smtClean="0">
                <a:latin typeface="Elephant" pitchFamily="18" charset="0"/>
                <a:cs typeface="Aharoni" pitchFamily="2" charset="-79"/>
              </a:rPr>
              <a:t>Función del </a:t>
            </a:r>
            <a:r>
              <a:rPr lang="es-AR" sz="3200" dirty="0" smtClean="0">
                <a:latin typeface="Forte" pitchFamily="66" charset="0"/>
                <a:cs typeface="Aharoni" pitchFamily="2" charset="-79"/>
              </a:rPr>
              <a:t>RELATO ORAL</a:t>
            </a:r>
          </a:p>
          <a:p>
            <a:endParaRPr lang="es-AR" dirty="0" smtClean="0">
              <a:latin typeface="Franklin Gothic Heavy" pitchFamily="34" charset="0"/>
              <a:cs typeface="Aharoni" pitchFamily="2" charset="-79"/>
            </a:endParaRPr>
          </a:p>
          <a:p>
            <a:endParaRPr lang="es-AR" dirty="0" smtClean="0">
              <a:latin typeface="Franklin Gothic Heavy" pitchFamily="34" charset="0"/>
              <a:cs typeface="Aharoni" pitchFamily="2" charset="-79"/>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Ghost-story.jpg"/>
          <p:cNvPicPr>
            <a:picLocks noChangeAspect="1"/>
          </p:cNvPicPr>
          <p:nvPr/>
        </p:nvPicPr>
        <p:blipFill>
          <a:blip r:embed="rId2"/>
          <a:stretch>
            <a:fillRect/>
          </a:stretch>
        </p:blipFill>
        <p:spPr>
          <a:xfrm>
            <a:off x="0" y="0"/>
            <a:ext cx="9144000" cy="6858000"/>
          </a:xfrm>
          <a:prstGeom prst="rect">
            <a:avLst/>
          </a:prstGeom>
        </p:spPr>
      </p:pic>
      <p:sp>
        <p:nvSpPr>
          <p:cNvPr id="2" name="1 Título"/>
          <p:cNvSpPr>
            <a:spLocks noGrp="1"/>
          </p:cNvSpPr>
          <p:nvPr>
            <p:ph type="title"/>
          </p:nvPr>
        </p:nvSpPr>
        <p:spPr/>
        <p:txBody>
          <a:bodyPr/>
          <a:lstStyle/>
          <a:p>
            <a:r>
              <a:rPr lang="es-AR" dirty="0" smtClean="0">
                <a:solidFill>
                  <a:srgbClr val="960000"/>
                </a:solidFill>
                <a:latin typeface="Algerian" pitchFamily="82" charset="0"/>
                <a:cs typeface="Aharoni" pitchFamily="2" charset="-79"/>
              </a:rPr>
              <a:t>	</a:t>
            </a:r>
            <a:r>
              <a:rPr lang="es-AR" dirty="0" smtClean="0">
                <a:solidFill>
                  <a:srgbClr val="5BFFA5"/>
                </a:solidFill>
                <a:latin typeface="Algerian" pitchFamily="82" charset="0"/>
                <a:cs typeface="Aharoni" pitchFamily="2" charset="-79"/>
              </a:rPr>
              <a:t>MITO Y ESCRITURA</a:t>
            </a:r>
            <a:endParaRPr lang="es-AR" dirty="0">
              <a:solidFill>
                <a:srgbClr val="5BFFA5"/>
              </a:solidFill>
            </a:endParaRPr>
          </a:p>
        </p:txBody>
      </p:sp>
      <p:sp>
        <p:nvSpPr>
          <p:cNvPr id="3" name="2 Marcador de contenido"/>
          <p:cNvSpPr>
            <a:spLocks noGrp="1"/>
          </p:cNvSpPr>
          <p:nvPr>
            <p:ph sz="quarter" idx="1"/>
          </p:nvPr>
        </p:nvSpPr>
        <p:spPr>
          <a:xfrm rot="20701427">
            <a:off x="206357" y="1653603"/>
            <a:ext cx="8153400" cy="1351349"/>
          </a:xfrm>
        </p:spPr>
        <p:txBody>
          <a:bodyPr>
            <a:noAutofit/>
          </a:bodyPr>
          <a:lstStyle/>
          <a:p>
            <a:endParaRPr lang="es-AR" sz="4400" dirty="0" smtClean="0">
              <a:latin typeface="Franklin Gothic Heavy" pitchFamily="34" charset="0"/>
              <a:cs typeface="Aharoni" pitchFamily="2" charset="-79"/>
            </a:endParaRPr>
          </a:p>
          <a:p>
            <a:endParaRPr lang="es-AR" sz="4400" dirty="0" smtClean="0">
              <a:latin typeface="Franklin Gothic Heavy" pitchFamily="34" charset="0"/>
              <a:cs typeface="Aharoni" pitchFamily="2" charset="-79"/>
            </a:endParaRPr>
          </a:p>
          <a:p>
            <a:endParaRPr lang="es-AR" sz="4400" dirty="0" smtClean="0">
              <a:latin typeface="Franklin Gothic Heavy" pitchFamily="34" charset="0"/>
              <a:cs typeface="Aharoni" pitchFamily="2" charset="-79"/>
            </a:endParaRPr>
          </a:p>
          <a:p>
            <a:endParaRPr lang="es-AR" sz="4400" dirty="0" smtClean="0">
              <a:latin typeface="Franklin Gothic Heavy" pitchFamily="34" charset="0"/>
              <a:cs typeface="Aharoni" pitchFamily="2" charset="-79"/>
            </a:endParaRPr>
          </a:p>
          <a:p>
            <a:r>
              <a:rPr lang="es-AR" sz="4400" dirty="0" smtClean="0">
                <a:latin typeface="Lucida Handwriting" pitchFamily="66" charset="0"/>
                <a:cs typeface="Aharoni" pitchFamily="2" charset="-79"/>
              </a:rPr>
              <a:t>Distinción realidad – ficción no está presente. </a:t>
            </a:r>
          </a:p>
          <a:p>
            <a:endParaRPr lang="es-AR" sz="4400"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p:cTn id="1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iteratura 1.jpg"/>
          <p:cNvPicPr>
            <a:picLocks noChangeAspect="1"/>
          </p:cNvPicPr>
          <p:nvPr/>
        </p:nvPicPr>
        <p:blipFill>
          <a:blip r:embed="rId2"/>
          <a:stretch>
            <a:fillRect/>
          </a:stretch>
        </p:blipFill>
        <p:spPr>
          <a:xfrm>
            <a:off x="1066800" y="1600200"/>
            <a:ext cx="7010400" cy="3886200"/>
          </a:xfrm>
          <a:prstGeom prst="rect">
            <a:avLst/>
          </a:prstGeom>
        </p:spPr>
      </p:pic>
      <p:sp>
        <p:nvSpPr>
          <p:cNvPr id="2" name="1 Título"/>
          <p:cNvSpPr>
            <a:spLocks noGrp="1"/>
          </p:cNvSpPr>
          <p:nvPr>
            <p:ph type="title"/>
          </p:nvPr>
        </p:nvSpPr>
        <p:spPr/>
        <p:txBody>
          <a:bodyPr/>
          <a:lstStyle/>
          <a:p>
            <a:r>
              <a:rPr lang="es-AR" dirty="0" smtClean="0">
                <a:solidFill>
                  <a:srgbClr val="960000"/>
                </a:solidFill>
                <a:latin typeface="Algerian" pitchFamily="82" charset="0"/>
                <a:cs typeface="Aharoni" pitchFamily="2" charset="-79"/>
              </a:rPr>
              <a:t>	MITO Y ESCRITURA</a:t>
            </a:r>
            <a:endParaRPr lang="es-AR" dirty="0"/>
          </a:p>
        </p:txBody>
      </p:sp>
      <p:sp>
        <p:nvSpPr>
          <p:cNvPr id="3" name="2 Marcador de contenido"/>
          <p:cNvSpPr>
            <a:spLocks noGrp="1"/>
          </p:cNvSpPr>
          <p:nvPr>
            <p:ph sz="quarter" idx="1"/>
          </p:nvPr>
        </p:nvSpPr>
        <p:spPr>
          <a:xfrm>
            <a:off x="612648" y="1600200"/>
            <a:ext cx="8153400" cy="4953000"/>
          </a:xfrm>
        </p:spPr>
        <p:txBody>
          <a:bodyPr>
            <a:normAutofit fontScale="25000" lnSpcReduction="20000"/>
            <a:scene3d>
              <a:camera prst="orthographicFront">
                <a:rot lat="0" lon="0" rev="1200000"/>
              </a:camera>
              <a:lightRig rig="threePt" dir="t"/>
            </a:scene3d>
          </a:bodyPr>
          <a:lstStyle/>
          <a:p>
            <a:endParaRPr lang="es-AR" dirty="0" smtClean="0">
              <a:latin typeface="Franklin Gothic Heavy" pitchFamily="34" charset="0"/>
              <a:cs typeface="Aharoni" pitchFamily="2" charset="-79"/>
            </a:endParaRPr>
          </a:p>
          <a:p>
            <a:endParaRPr lang="es-AR" dirty="0" smtClean="0">
              <a:latin typeface="Franklin Gothic Heavy" pitchFamily="34" charset="0"/>
              <a:cs typeface="Aharoni" pitchFamily="2" charset="-79"/>
            </a:endParaRPr>
          </a:p>
          <a:p>
            <a:endParaRPr lang="es-AR" dirty="0" smtClean="0">
              <a:latin typeface="Franklin Gothic Heavy" pitchFamily="34" charset="0"/>
              <a:cs typeface="Aharoni" pitchFamily="2" charset="-79"/>
            </a:endParaRPr>
          </a:p>
          <a:p>
            <a:endParaRPr lang="es-AR" dirty="0" smtClean="0">
              <a:latin typeface="Franklin Gothic Heavy" pitchFamily="34" charset="0"/>
              <a:cs typeface="Aharoni" pitchFamily="2" charset="-79"/>
            </a:endParaRPr>
          </a:p>
          <a:p>
            <a:endParaRPr lang="es-AR" dirty="0" smtClean="0">
              <a:latin typeface="Franklin Gothic Heavy" pitchFamily="34" charset="0"/>
              <a:cs typeface="Aharoni" pitchFamily="2" charset="-79"/>
            </a:endParaRPr>
          </a:p>
          <a:p>
            <a:endParaRPr lang="es-AR" dirty="0" smtClean="0">
              <a:latin typeface="Franklin Gothic Heavy" pitchFamily="34" charset="0"/>
              <a:cs typeface="Aharoni" pitchFamily="2" charset="-79"/>
            </a:endParaRPr>
          </a:p>
          <a:p>
            <a:endParaRPr lang="es-AR" dirty="0" smtClean="0">
              <a:latin typeface="Franklin Gothic Heavy" pitchFamily="34" charset="0"/>
              <a:cs typeface="Aharoni" pitchFamily="2" charset="-79"/>
            </a:endParaRPr>
          </a:p>
          <a:p>
            <a:r>
              <a:rPr lang="es-AR" sz="14400" dirty="0" smtClean="0">
                <a:latin typeface="Franklin Gothic Heavy" pitchFamily="34" charset="0"/>
                <a:cs typeface="Aharoni" pitchFamily="2" charset="-79"/>
              </a:rPr>
              <a:t>Nuestra vía de acceso es la LITERATURA, pero el MITO NO es su versión literaria</a:t>
            </a:r>
          </a:p>
          <a:p>
            <a:r>
              <a:rPr lang="es-AR" sz="14400" dirty="0" smtClean="0">
                <a:solidFill>
                  <a:srgbClr val="FF0000"/>
                </a:solidFill>
                <a:latin typeface="Franklin Gothic Heavy" pitchFamily="34" charset="0"/>
                <a:cs typeface="Aharoni" pitchFamily="2" charset="-79"/>
              </a:rPr>
              <a:t>Ejemplo de EDIPO</a:t>
            </a:r>
          </a:p>
          <a:p>
            <a:r>
              <a:rPr lang="es-AR" sz="14400" dirty="0" smtClean="0">
                <a:latin typeface="Franklin Gothic Heavy" pitchFamily="34" charset="0"/>
                <a:cs typeface="Aharoni" pitchFamily="2" charset="-79"/>
              </a:rPr>
              <a:t>Sólo una </a:t>
            </a:r>
            <a:r>
              <a:rPr lang="es-AR" sz="17600" b="1" dirty="0" smtClean="0">
                <a:solidFill>
                  <a:srgbClr val="FF0000"/>
                </a:solidFill>
                <a:latin typeface="Forte" pitchFamily="66" charset="0"/>
                <a:cs typeface="Aharoni" pitchFamily="2" charset="-79"/>
              </a:rPr>
              <a:t>fracción</a:t>
            </a:r>
            <a:r>
              <a:rPr lang="es-AR" sz="14400" dirty="0" smtClean="0">
                <a:latin typeface="Franklin Gothic Heavy" pitchFamily="34" charset="0"/>
                <a:cs typeface="Aharoni" pitchFamily="2" charset="-79"/>
              </a:rPr>
              <a:t> de literatura ha sobrevivido</a:t>
            </a:r>
            <a:endParaRPr lang="es-AR" sz="14400"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2000"/>
                                        <p:tgtEl>
                                          <p:spTgt spid="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fade">
                                      <p:cBhvr>
                                        <p:cTn id="12" dur="2000"/>
                                        <p:tgtEl>
                                          <p:spTgt spid="3">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fade">
                                      <p:cBhvr>
                                        <p:cTn id="17"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solidFill>
                  <a:schemeClr val="bg1"/>
                </a:solidFill>
                <a:latin typeface="Narkisim" pitchFamily="34" charset="-79"/>
                <a:cs typeface="Narkisim" pitchFamily="34" charset="-79"/>
              </a:rPr>
              <a:t>Cuando no hay testimonios literarios…</a:t>
            </a:r>
            <a:endParaRPr lang="es-AR" dirty="0">
              <a:solidFill>
                <a:schemeClr val="bg1"/>
              </a:solidFill>
              <a:latin typeface="Narkisim" pitchFamily="34" charset="-79"/>
              <a:cs typeface="Narkisim" pitchFamily="34" charset="-79"/>
            </a:endParaRPr>
          </a:p>
        </p:txBody>
      </p:sp>
      <p:pic>
        <p:nvPicPr>
          <p:cNvPr id="4" name="3 Marcador de contenido" descr="JASON SWALLOWED.jpg"/>
          <p:cNvPicPr>
            <a:picLocks noGrp="1" noChangeAspect="1"/>
          </p:cNvPicPr>
          <p:nvPr>
            <p:ph sz="quarter" idx="1"/>
          </p:nvPr>
        </p:nvPicPr>
        <p:blipFill>
          <a:blip r:embed="rId2"/>
          <a:stretch>
            <a:fillRect/>
          </a:stretch>
        </p:blipFill>
        <p:spPr>
          <a:xfrm>
            <a:off x="1676400" y="1600200"/>
            <a:ext cx="5715000" cy="5181600"/>
          </a:xfr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4" name="3 Imagen" descr="myth.jpg"/>
          <p:cNvPicPr>
            <a:picLocks noChangeAspect="1"/>
          </p:cNvPicPr>
          <p:nvPr/>
        </p:nvPicPr>
        <p:blipFill>
          <a:blip r:embed="rId2">
            <a:lum bright="-33000" contrast="-10000"/>
          </a:blip>
          <a:stretch>
            <a:fillRect/>
          </a:stretch>
        </p:blipFill>
        <p:spPr>
          <a:xfrm>
            <a:off x="0" y="1524000"/>
            <a:ext cx="9143999" cy="5334000"/>
          </a:xfrm>
          <a:prstGeom prst="rect">
            <a:avLst/>
          </a:prstGeom>
        </p:spPr>
      </p:pic>
      <p:sp>
        <p:nvSpPr>
          <p:cNvPr id="2" name="1 Título"/>
          <p:cNvSpPr>
            <a:spLocks noGrp="1"/>
          </p:cNvSpPr>
          <p:nvPr>
            <p:ph type="title"/>
          </p:nvPr>
        </p:nvSpPr>
        <p:spPr/>
        <p:txBody>
          <a:bodyPr/>
          <a:lstStyle/>
          <a:p>
            <a:r>
              <a:rPr lang="es-AR" dirty="0" smtClean="0">
                <a:solidFill>
                  <a:schemeClr val="tx1">
                    <a:lumMod val="95000"/>
                    <a:lumOff val="5000"/>
                  </a:schemeClr>
                </a:solidFill>
                <a:latin typeface="Narkisim" pitchFamily="34" charset="-79"/>
                <a:cs typeface="Narkisim" pitchFamily="34" charset="-79"/>
              </a:rPr>
              <a:t>IMPORTANTE:</a:t>
            </a:r>
            <a:endParaRPr lang="es-AR" dirty="0">
              <a:solidFill>
                <a:schemeClr val="tx1">
                  <a:lumMod val="95000"/>
                  <a:lumOff val="5000"/>
                </a:schemeClr>
              </a:solidFill>
              <a:latin typeface="Narkisim" pitchFamily="34" charset="-79"/>
              <a:cs typeface="Narkisim" pitchFamily="34" charset="-79"/>
            </a:endParaRPr>
          </a:p>
        </p:txBody>
      </p:sp>
      <p:sp>
        <p:nvSpPr>
          <p:cNvPr id="3" name="2 Marcador de contenido"/>
          <p:cNvSpPr>
            <a:spLocks noGrp="1"/>
          </p:cNvSpPr>
          <p:nvPr>
            <p:ph sz="quarter" idx="1"/>
          </p:nvPr>
        </p:nvSpPr>
        <p:spPr/>
        <p:txBody>
          <a:bodyPr>
            <a:noAutofit/>
          </a:bodyPr>
          <a:lstStyle/>
          <a:p>
            <a:r>
              <a:rPr lang="es-AR" sz="3600" b="1" dirty="0" smtClean="0">
                <a:solidFill>
                  <a:schemeClr val="bg1"/>
                </a:solidFill>
                <a:latin typeface="Narkisim" pitchFamily="34" charset="-79"/>
                <a:cs typeface="Narkisim" pitchFamily="34" charset="-79"/>
              </a:rPr>
              <a:t>Sólo estudiamos las VARIANTES DEL MITO que han sobrevivido</a:t>
            </a:r>
          </a:p>
          <a:p>
            <a:r>
              <a:rPr lang="es-AR" sz="3600" b="1" dirty="0" smtClean="0">
                <a:solidFill>
                  <a:schemeClr val="bg1"/>
                </a:solidFill>
                <a:latin typeface="Narkisim" pitchFamily="34" charset="-79"/>
                <a:cs typeface="Narkisim" pitchFamily="34" charset="-79"/>
              </a:rPr>
              <a:t>MITO no equivale a MENTIRA</a:t>
            </a:r>
          </a:p>
          <a:p>
            <a:r>
              <a:rPr lang="es-AR" sz="3600" b="1" dirty="0" smtClean="0">
                <a:solidFill>
                  <a:schemeClr val="bg1"/>
                </a:solidFill>
                <a:latin typeface="Narkisim" pitchFamily="34" charset="-79"/>
                <a:cs typeface="Narkisim" pitchFamily="34" charset="-79"/>
              </a:rPr>
              <a:t>Tiene lugar en el PASADO</a:t>
            </a:r>
          </a:p>
          <a:p>
            <a:r>
              <a:rPr lang="es-AR" sz="3600" b="1" dirty="0" smtClean="0">
                <a:solidFill>
                  <a:schemeClr val="bg1"/>
                </a:solidFill>
                <a:latin typeface="Narkisim" pitchFamily="34" charset="-79"/>
                <a:cs typeface="Narkisim" pitchFamily="34" charset="-79"/>
              </a:rPr>
              <a:t>Se presenta como registro FACTUAL, REAL</a:t>
            </a:r>
          </a:p>
          <a:p>
            <a:r>
              <a:rPr lang="es-AR" sz="3600" b="1" dirty="0" smtClean="0">
                <a:solidFill>
                  <a:schemeClr val="bg1"/>
                </a:solidFill>
                <a:latin typeface="Narkisim" pitchFamily="34" charset="-79"/>
                <a:cs typeface="Narkisim" pitchFamily="34" charset="-79"/>
              </a:rPr>
              <a:t>Categoría que aparece en una mirada DESDE AFUERA</a:t>
            </a:r>
            <a:endParaRPr lang="es-AR" sz="3600" b="1" dirty="0">
              <a:solidFill>
                <a:schemeClr val="bg1"/>
              </a:solidFill>
              <a:latin typeface="Narkisim" pitchFamily="34" charset="-79"/>
              <a:cs typeface="Narkisim" pitchFamily="34" charset="-79"/>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posición de imagen" descr="nature_294.jpg"/>
          <p:cNvPicPr>
            <a:picLocks noGrp="1" noChangeAspect="1"/>
          </p:cNvPicPr>
          <p:nvPr>
            <p:ph type="pic" idx="1"/>
          </p:nvPr>
        </p:nvPicPr>
        <p:blipFill>
          <a:blip r:embed="rId2">
            <a:lum bright="-8000" contrast="-31000"/>
          </a:blip>
          <a:srcRect t="9835" b="9835"/>
          <a:stretch>
            <a:fillRect/>
          </a:stretch>
        </p:blipFill>
        <p:spPr>
          <a:xfrm>
            <a:off x="0" y="0"/>
            <a:ext cx="9144000" cy="6858000"/>
          </a:xfrm>
        </p:spPr>
      </p:pic>
      <p:sp>
        <p:nvSpPr>
          <p:cNvPr id="2" name="1 Marcador de texto"/>
          <p:cNvSpPr>
            <a:spLocks noGrp="1"/>
          </p:cNvSpPr>
          <p:nvPr>
            <p:ph type="body" sz="half" idx="2"/>
          </p:nvPr>
        </p:nvSpPr>
        <p:spPr>
          <a:xfrm rot="20720549">
            <a:off x="1246917" y="3766900"/>
            <a:ext cx="7315200" cy="1423371"/>
          </a:xfrm>
        </p:spPr>
        <p:txBody>
          <a:bodyPr>
            <a:noAutofit/>
          </a:bodyPr>
          <a:lstStyle/>
          <a:p>
            <a:r>
              <a:rPr lang="es-AR" sz="3200" dirty="0" smtClean="0">
                <a:solidFill>
                  <a:schemeClr val="bg1"/>
                </a:solidFill>
                <a:latin typeface="Eras Bold ITC" pitchFamily="34" charset="0"/>
              </a:rPr>
              <a:t>El Nacimiento del Cosmos y del Hombre. </a:t>
            </a:r>
            <a:r>
              <a:rPr lang="es-AR" sz="3200" dirty="0" smtClean="0">
                <a:solidFill>
                  <a:srgbClr val="FFFF00"/>
                </a:solidFill>
                <a:latin typeface="Eras Bold ITC" pitchFamily="34" charset="0"/>
              </a:rPr>
              <a:t>Prometeo en el pensamiento </a:t>
            </a:r>
            <a:r>
              <a:rPr lang="es-AR" sz="3200" dirty="0" err="1" smtClean="0">
                <a:solidFill>
                  <a:srgbClr val="FFFF00"/>
                </a:solidFill>
                <a:latin typeface="Eras Bold ITC" pitchFamily="34" charset="0"/>
              </a:rPr>
              <a:t>blavatskiano</a:t>
            </a:r>
            <a:r>
              <a:rPr lang="es-AR" sz="3200" dirty="0" smtClean="0">
                <a:solidFill>
                  <a:schemeClr val="bg1"/>
                </a:solidFill>
                <a:latin typeface="Eras Bold ITC" pitchFamily="34" charset="0"/>
              </a:rPr>
              <a:t>. </a:t>
            </a:r>
            <a:endParaRPr lang="es-AR" sz="3200" dirty="0">
              <a:solidFill>
                <a:schemeClr val="bg1"/>
              </a:solidFill>
              <a:latin typeface="Eras Bold ITC" pitchFamily="34" charset="0"/>
            </a:endParaRPr>
          </a:p>
        </p:txBody>
      </p:sp>
      <p:sp>
        <p:nvSpPr>
          <p:cNvPr id="3" name="2 Título"/>
          <p:cNvSpPr>
            <a:spLocks noGrp="1"/>
          </p:cNvSpPr>
          <p:nvPr>
            <p:ph type="title"/>
          </p:nvPr>
        </p:nvSpPr>
        <p:spPr>
          <a:xfrm rot="20707688">
            <a:off x="1052193" y="2306655"/>
            <a:ext cx="7315200" cy="1241614"/>
          </a:xfrm>
        </p:spPr>
        <p:txBody>
          <a:bodyPr>
            <a:noAutofit/>
          </a:bodyPr>
          <a:lstStyle/>
          <a:p>
            <a:r>
              <a:rPr lang="es-AR" sz="4800" dirty="0" smtClean="0">
                <a:solidFill>
                  <a:schemeClr val="tx1"/>
                </a:solidFill>
                <a:latin typeface="Elephant" pitchFamily="18" charset="0"/>
              </a:rPr>
              <a:t>LOS MITOS COSMOGÓNICOS</a:t>
            </a:r>
            <a:endParaRPr lang="es-AR" sz="4800" dirty="0">
              <a:solidFill>
                <a:schemeClr val="tx1"/>
              </a:solidFill>
              <a:latin typeface="Elephant"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IMG_20150112_104407030.jpg"/>
          <p:cNvPicPr>
            <a:picLocks noChangeAspect="1"/>
          </p:cNvPicPr>
          <p:nvPr/>
        </p:nvPicPr>
        <p:blipFill>
          <a:blip r:embed="rId2" cstate="print"/>
          <a:stretch>
            <a:fillRect/>
          </a:stretch>
        </p:blipFill>
        <p:spPr>
          <a:xfrm>
            <a:off x="0" y="1447801"/>
            <a:ext cx="9144000" cy="5410200"/>
          </a:xfrm>
          <a:prstGeom prst="rect">
            <a:avLst/>
          </a:prstGeom>
        </p:spPr>
      </p:pic>
      <p:sp>
        <p:nvSpPr>
          <p:cNvPr id="2" name="1 Título"/>
          <p:cNvSpPr>
            <a:spLocks noGrp="1"/>
          </p:cNvSpPr>
          <p:nvPr>
            <p:ph type="title"/>
          </p:nvPr>
        </p:nvSpPr>
        <p:spPr/>
        <p:txBody>
          <a:bodyPr>
            <a:normAutofit/>
          </a:bodyPr>
          <a:lstStyle/>
          <a:p>
            <a:r>
              <a:rPr lang="es-AR" sz="2800" dirty="0" smtClean="0">
                <a:latin typeface="Arial Black" pitchFamily="34" charset="0"/>
              </a:rPr>
              <a:t>Los MITOS EXPLICAN, INSTRUYEN, JUSTIFICAN O ADVIERTEN: </a:t>
            </a:r>
            <a:endParaRPr lang="es-AR" sz="2800" dirty="0">
              <a:latin typeface="Arial Black" pitchFamily="34" charset="0"/>
            </a:endParaRPr>
          </a:p>
        </p:txBody>
      </p:sp>
      <p:sp>
        <p:nvSpPr>
          <p:cNvPr id="3" name="2 Marcador de contenido"/>
          <p:cNvSpPr>
            <a:spLocks noGrp="1"/>
          </p:cNvSpPr>
          <p:nvPr>
            <p:ph sz="quarter" idx="1"/>
          </p:nvPr>
        </p:nvSpPr>
        <p:spPr/>
        <p:txBody>
          <a:bodyPr>
            <a:normAutofit fontScale="92500"/>
          </a:bodyPr>
          <a:lstStyle/>
          <a:p>
            <a:pPr>
              <a:buClr>
                <a:srgbClr val="FF0000"/>
              </a:buClr>
            </a:pPr>
            <a:r>
              <a:rPr lang="es-AR" dirty="0" smtClean="0">
                <a:solidFill>
                  <a:schemeClr val="bg1"/>
                </a:solidFill>
                <a:latin typeface="Britannic Bold" pitchFamily="34" charset="0"/>
              </a:rPr>
              <a:t>MITOS ETIOLÓGICOS (</a:t>
            </a:r>
            <a:r>
              <a:rPr lang="es-AR" dirty="0" err="1" smtClean="0">
                <a:solidFill>
                  <a:schemeClr val="bg1"/>
                </a:solidFill>
                <a:latin typeface="Britannic Bold" pitchFamily="34" charset="0"/>
              </a:rPr>
              <a:t>Demeter</a:t>
            </a:r>
            <a:r>
              <a:rPr lang="es-AR" dirty="0" smtClean="0">
                <a:solidFill>
                  <a:schemeClr val="bg1"/>
                </a:solidFill>
                <a:latin typeface="Britannic Bold" pitchFamily="34" charset="0"/>
              </a:rPr>
              <a:t>)</a:t>
            </a:r>
          </a:p>
          <a:p>
            <a:pPr>
              <a:buClr>
                <a:srgbClr val="FF0000"/>
              </a:buClr>
            </a:pPr>
            <a:endParaRPr lang="es-AR" dirty="0" smtClean="0">
              <a:solidFill>
                <a:schemeClr val="bg1"/>
              </a:solidFill>
              <a:latin typeface="Britannic Bold" pitchFamily="34" charset="0"/>
            </a:endParaRPr>
          </a:p>
          <a:p>
            <a:pPr>
              <a:buClr>
                <a:srgbClr val="FF0000"/>
              </a:buClr>
            </a:pPr>
            <a:r>
              <a:rPr lang="es-AR" dirty="0" smtClean="0">
                <a:solidFill>
                  <a:schemeClr val="bg1"/>
                </a:solidFill>
                <a:latin typeface="Britannic Bold" pitchFamily="34" charset="0"/>
              </a:rPr>
              <a:t>JUSTIFICACIÓN de cierto derecho, institución social o ritual. </a:t>
            </a:r>
            <a:r>
              <a:rPr lang="es-AR" dirty="0" err="1" smtClean="0">
                <a:solidFill>
                  <a:schemeClr val="bg1"/>
                </a:solidFill>
                <a:latin typeface="Britannic Bold" pitchFamily="34" charset="0"/>
              </a:rPr>
              <a:t>Charter</a:t>
            </a:r>
            <a:r>
              <a:rPr lang="es-AR" dirty="0" smtClean="0">
                <a:solidFill>
                  <a:schemeClr val="bg1"/>
                </a:solidFill>
                <a:latin typeface="Britannic Bold" pitchFamily="34" charset="0"/>
              </a:rPr>
              <a:t> </a:t>
            </a:r>
            <a:r>
              <a:rPr lang="es-AR" dirty="0" err="1" smtClean="0">
                <a:solidFill>
                  <a:schemeClr val="bg1"/>
                </a:solidFill>
                <a:latin typeface="Britannic Bold" pitchFamily="34" charset="0"/>
              </a:rPr>
              <a:t>Myths</a:t>
            </a:r>
            <a:r>
              <a:rPr lang="es-AR" dirty="0" smtClean="0">
                <a:solidFill>
                  <a:schemeClr val="bg1"/>
                </a:solidFill>
                <a:latin typeface="Britannic Bold" pitchFamily="34" charset="0"/>
              </a:rPr>
              <a:t>. </a:t>
            </a:r>
          </a:p>
          <a:p>
            <a:pPr>
              <a:buClr>
                <a:srgbClr val="FF0000"/>
              </a:buClr>
            </a:pPr>
            <a:endParaRPr lang="es-AR" dirty="0" smtClean="0">
              <a:solidFill>
                <a:schemeClr val="bg1"/>
              </a:solidFill>
              <a:latin typeface="Britannic Bold" pitchFamily="34" charset="0"/>
            </a:endParaRPr>
          </a:p>
          <a:p>
            <a:pPr>
              <a:buClr>
                <a:srgbClr val="FF0000"/>
              </a:buClr>
            </a:pPr>
            <a:r>
              <a:rPr lang="es-AR" dirty="0" smtClean="0">
                <a:solidFill>
                  <a:schemeClr val="bg1"/>
                </a:solidFill>
                <a:latin typeface="Britannic Bold" pitchFamily="34" charset="0"/>
              </a:rPr>
              <a:t>INSTRUCCIÓN o advertencia: qué ocurre cuando se sobrepasan límites</a:t>
            </a:r>
          </a:p>
          <a:p>
            <a:pPr>
              <a:buClr>
                <a:srgbClr val="FF0000"/>
              </a:buClr>
            </a:pPr>
            <a:endParaRPr lang="es-AR" dirty="0" smtClean="0">
              <a:solidFill>
                <a:schemeClr val="bg1"/>
              </a:solidFill>
              <a:latin typeface="Britannic Bold" pitchFamily="34" charset="0"/>
            </a:endParaRPr>
          </a:p>
          <a:p>
            <a:pPr>
              <a:buClr>
                <a:srgbClr val="FF0000"/>
              </a:buClr>
            </a:pPr>
            <a:r>
              <a:rPr lang="es-AR" dirty="0" smtClean="0">
                <a:solidFill>
                  <a:schemeClr val="bg1"/>
                </a:solidFill>
                <a:latin typeface="Britannic Bold" pitchFamily="34" charset="0"/>
              </a:rPr>
              <a:t>Con frecuencia conciernen a lo SOBRENATURAL</a:t>
            </a:r>
            <a:endParaRPr lang="es-AR" dirty="0">
              <a:solidFill>
                <a:schemeClr val="bg1"/>
              </a:solidFill>
              <a:latin typeface="Britannic Bold" pitchFamily="34"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5" name="4 Imagen" descr="MAX MULER.jpg"/>
          <p:cNvPicPr>
            <a:picLocks noChangeAspect="1"/>
          </p:cNvPicPr>
          <p:nvPr/>
        </p:nvPicPr>
        <p:blipFill>
          <a:blip r:embed="rId2">
            <a:duotone>
              <a:prstClr val="black"/>
              <a:schemeClr val="accent2">
                <a:tint val="45000"/>
                <a:satMod val="400000"/>
              </a:schemeClr>
            </a:duotone>
          </a:blip>
          <a:stretch>
            <a:fillRect/>
          </a:stretch>
        </p:blipFill>
        <p:spPr>
          <a:xfrm rot="-540000">
            <a:off x="2438400" y="1905000"/>
            <a:ext cx="3067050" cy="4762500"/>
          </a:xfrm>
          <a:prstGeom prst="rect">
            <a:avLst/>
          </a:prstGeom>
        </p:spPr>
      </p:pic>
      <p:pic>
        <p:nvPicPr>
          <p:cNvPr id="6" name="5 Imagen" descr="RAMA DORADA.jpg"/>
          <p:cNvPicPr>
            <a:picLocks noChangeAspect="1"/>
          </p:cNvPicPr>
          <p:nvPr/>
        </p:nvPicPr>
        <p:blipFill>
          <a:blip r:embed="rId3">
            <a:duotone>
              <a:schemeClr val="bg2">
                <a:shade val="45000"/>
                <a:satMod val="135000"/>
              </a:schemeClr>
              <a:prstClr val="white"/>
            </a:duotone>
          </a:blip>
          <a:stretch>
            <a:fillRect/>
          </a:stretch>
        </p:blipFill>
        <p:spPr>
          <a:xfrm rot="1140000">
            <a:off x="5771162" y="1308863"/>
            <a:ext cx="2946400" cy="4114800"/>
          </a:xfrm>
          <a:prstGeom prst="rect">
            <a:avLst/>
          </a:prstGeom>
        </p:spPr>
      </p:pic>
      <p:sp>
        <p:nvSpPr>
          <p:cNvPr id="2" name="1 Título"/>
          <p:cNvSpPr>
            <a:spLocks noGrp="1"/>
          </p:cNvSpPr>
          <p:nvPr>
            <p:ph type="title"/>
          </p:nvPr>
        </p:nvSpPr>
        <p:spPr/>
        <p:txBody>
          <a:bodyPr>
            <a:noAutofit/>
          </a:bodyPr>
          <a:lstStyle/>
          <a:p>
            <a:r>
              <a:rPr lang="es-AR" sz="3200" b="1" dirty="0" smtClean="0">
                <a:solidFill>
                  <a:schemeClr val="tx1"/>
                </a:solidFill>
                <a:latin typeface="Felix Titling" pitchFamily="82" charset="0"/>
                <a:cs typeface="Aharoni" pitchFamily="2" charset="-79"/>
              </a:rPr>
              <a:t>TEORÍAS MONOLÍTICAS – SIGLO XIX</a:t>
            </a:r>
            <a:r>
              <a:rPr lang="es-AR" sz="3200" dirty="0" smtClean="0">
                <a:solidFill>
                  <a:schemeClr val="tx1"/>
                </a:solidFill>
                <a:latin typeface="Aharoni" pitchFamily="2" charset="-79"/>
                <a:cs typeface="Aharoni" pitchFamily="2" charset="-79"/>
              </a:rPr>
              <a:t>, </a:t>
            </a:r>
            <a:r>
              <a:rPr lang="es-AR" sz="3200" dirty="0" smtClean="0">
                <a:solidFill>
                  <a:schemeClr val="tx1"/>
                </a:solidFill>
                <a:latin typeface="Forte" pitchFamily="66" charset="0"/>
                <a:cs typeface="Aharoni" pitchFamily="2" charset="-79"/>
              </a:rPr>
              <a:t>reduccionistas,</a:t>
            </a:r>
            <a:r>
              <a:rPr lang="es-AR" sz="3200" dirty="0" smtClean="0">
                <a:solidFill>
                  <a:srgbClr val="FD9287"/>
                </a:solidFill>
                <a:latin typeface="Forte" pitchFamily="66" charset="0"/>
                <a:cs typeface="Aharoni" pitchFamily="2" charset="-79"/>
              </a:rPr>
              <a:t> </a:t>
            </a:r>
            <a:r>
              <a:rPr lang="es-AR" sz="3200" dirty="0" smtClean="0">
                <a:solidFill>
                  <a:schemeClr val="tx1"/>
                </a:solidFill>
                <a:latin typeface="Forte" pitchFamily="66" charset="0"/>
                <a:cs typeface="Aharoni" pitchFamily="2" charset="-79"/>
              </a:rPr>
              <a:t>contemporáneas a DS</a:t>
            </a:r>
            <a:endParaRPr lang="es-AR" sz="3200" dirty="0">
              <a:solidFill>
                <a:schemeClr val="tx1"/>
              </a:solidFill>
              <a:latin typeface="Forte" pitchFamily="66" charset="0"/>
              <a:cs typeface="Aharoni" pitchFamily="2" charset="-79"/>
            </a:endParaRPr>
          </a:p>
        </p:txBody>
      </p:sp>
      <p:sp>
        <p:nvSpPr>
          <p:cNvPr id="3" name="2 Marcador de contenido"/>
          <p:cNvSpPr>
            <a:spLocks noGrp="1"/>
          </p:cNvSpPr>
          <p:nvPr>
            <p:ph sz="quarter" idx="1"/>
          </p:nvPr>
        </p:nvSpPr>
        <p:spPr/>
        <p:txBody>
          <a:bodyPr>
            <a:normAutofit fontScale="92500" lnSpcReduction="10000"/>
          </a:bodyPr>
          <a:lstStyle/>
          <a:p>
            <a:pPr>
              <a:buClr>
                <a:srgbClr val="C00000"/>
              </a:buClr>
            </a:pPr>
            <a:r>
              <a:rPr lang="es-AR" sz="3200" dirty="0" smtClean="0">
                <a:solidFill>
                  <a:srgbClr val="FFFF00"/>
                </a:solidFill>
                <a:latin typeface="Aharoni" pitchFamily="2" charset="-79"/>
                <a:cs typeface="Aharoni" pitchFamily="2" charset="-79"/>
              </a:rPr>
              <a:t>EVEMERO</a:t>
            </a:r>
            <a:r>
              <a:rPr lang="es-AR" dirty="0" smtClean="0">
                <a:solidFill>
                  <a:schemeClr val="bg1"/>
                </a:solidFill>
                <a:latin typeface="Aharoni" pitchFamily="2" charset="-79"/>
                <a:cs typeface="Aharoni" pitchFamily="2" charset="-79"/>
              </a:rPr>
              <a:t> (</a:t>
            </a:r>
            <a:r>
              <a:rPr lang="es-AR" dirty="0" err="1" smtClean="0">
                <a:solidFill>
                  <a:schemeClr val="bg1"/>
                </a:solidFill>
                <a:latin typeface="Aharoni" pitchFamily="2" charset="-79"/>
                <a:cs typeface="Aharoni" pitchFamily="2" charset="-79"/>
              </a:rPr>
              <a:t>Euhemerism</a:t>
            </a:r>
            <a:r>
              <a:rPr lang="es-AR" dirty="0" smtClean="0">
                <a:solidFill>
                  <a:schemeClr val="bg1"/>
                </a:solidFill>
                <a:latin typeface="Aharoni" pitchFamily="2" charset="-79"/>
                <a:cs typeface="Aharoni" pitchFamily="2" charset="-79"/>
              </a:rPr>
              <a:t>)</a:t>
            </a:r>
          </a:p>
          <a:p>
            <a:pPr>
              <a:buClr>
                <a:srgbClr val="C00000"/>
              </a:buClr>
            </a:pPr>
            <a:r>
              <a:rPr lang="es-AR" sz="3200" dirty="0" smtClean="0">
                <a:solidFill>
                  <a:srgbClr val="FFFF00"/>
                </a:solidFill>
                <a:latin typeface="Aharoni" pitchFamily="2" charset="-79"/>
                <a:cs typeface="Aharoni" pitchFamily="2" charset="-79"/>
              </a:rPr>
              <a:t>MITO = ALEGORÍA</a:t>
            </a:r>
            <a:r>
              <a:rPr lang="es-AR" dirty="0" smtClean="0">
                <a:solidFill>
                  <a:schemeClr val="bg1"/>
                </a:solidFill>
                <a:latin typeface="Aharoni" pitchFamily="2" charset="-79"/>
                <a:cs typeface="Aharoni" pitchFamily="2" charset="-79"/>
              </a:rPr>
              <a:t>: Max</a:t>
            </a:r>
            <a:r>
              <a:rPr lang="es-AR" dirty="0" smtClean="0">
                <a:latin typeface="Aharoni" pitchFamily="2" charset="-79"/>
                <a:cs typeface="Aharoni" pitchFamily="2" charset="-79"/>
              </a:rPr>
              <a:t> </a:t>
            </a:r>
            <a:r>
              <a:rPr lang="es-AR" dirty="0" err="1" smtClean="0">
                <a:latin typeface="Aharoni" pitchFamily="2" charset="-79"/>
                <a:cs typeface="Aharoni" pitchFamily="2" charset="-79"/>
              </a:rPr>
              <a:t>Müller</a:t>
            </a:r>
            <a:r>
              <a:rPr lang="es-AR" dirty="0" smtClean="0">
                <a:latin typeface="Aharoni" pitchFamily="2" charset="-79"/>
                <a:cs typeface="Aharoni" pitchFamily="2" charset="-79"/>
              </a:rPr>
              <a:t>, lucha de la luz y </a:t>
            </a:r>
            <a:r>
              <a:rPr lang="es-AR" dirty="0" smtClean="0">
                <a:solidFill>
                  <a:schemeClr val="bg1"/>
                </a:solidFill>
                <a:latin typeface="Aharoni" pitchFamily="2" charset="-79"/>
                <a:cs typeface="Aharoni" pitchFamily="2" charset="-79"/>
              </a:rPr>
              <a:t>la oscuridad. </a:t>
            </a:r>
            <a:r>
              <a:rPr lang="es-AR" dirty="0" smtClean="0">
                <a:latin typeface="Aharoni" pitchFamily="2" charset="-79"/>
                <a:cs typeface="Aharoni" pitchFamily="2" charset="-79"/>
              </a:rPr>
              <a:t>“</a:t>
            </a:r>
            <a:r>
              <a:rPr lang="es-AR" i="1" dirty="0" smtClean="0">
                <a:solidFill>
                  <a:schemeClr val="bg1"/>
                </a:solidFill>
                <a:latin typeface="Aharoni" pitchFamily="2" charset="-79"/>
                <a:cs typeface="Aharoni" pitchFamily="2" charset="-79"/>
              </a:rPr>
              <a:t>Mito es </a:t>
            </a:r>
            <a:r>
              <a:rPr lang="es-AR" i="1" dirty="0" smtClean="0">
                <a:latin typeface="Aharoni" pitchFamily="2" charset="-79"/>
                <a:cs typeface="Aharoni" pitchFamily="2" charset="-79"/>
              </a:rPr>
              <a:t>una enfermedad </a:t>
            </a:r>
            <a:r>
              <a:rPr lang="es-AR" i="1" dirty="0" smtClean="0">
                <a:solidFill>
                  <a:schemeClr val="bg1"/>
                </a:solidFill>
                <a:latin typeface="Aharoni" pitchFamily="2" charset="-79"/>
                <a:cs typeface="Aharoni" pitchFamily="2" charset="-79"/>
              </a:rPr>
              <a:t>de la lengua</a:t>
            </a:r>
            <a:r>
              <a:rPr lang="es-AR" dirty="0" smtClean="0">
                <a:solidFill>
                  <a:schemeClr val="bg1"/>
                </a:solidFill>
                <a:latin typeface="Aharoni" pitchFamily="2" charset="-79"/>
                <a:cs typeface="Aharoni" pitchFamily="2" charset="-79"/>
              </a:rPr>
              <a:t>”</a:t>
            </a:r>
          </a:p>
          <a:p>
            <a:pPr>
              <a:buClr>
                <a:srgbClr val="C00000"/>
              </a:buClr>
            </a:pPr>
            <a:r>
              <a:rPr lang="es-AR" dirty="0" smtClean="0">
                <a:solidFill>
                  <a:srgbClr val="FFFF00"/>
                </a:solidFill>
                <a:latin typeface="Aharoni" pitchFamily="2" charset="-79"/>
                <a:cs typeface="Aharoni" pitchFamily="2" charset="-79"/>
              </a:rPr>
              <a:t>MITO = EXPLICACIÓN de </a:t>
            </a:r>
            <a:r>
              <a:rPr lang="es-AR" dirty="0" smtClean="0">
                <a:solidFill>
                  <a:schemeClr val="bg1"/>
                </a:solidFill>
                <a:latin typeface="Aharoni" pitchFamily="2" charset="-79"/>
                <a:cs typeface="Aharoni" pitchFamily="2" charset="-79"/>
              </a:rPr>
              <a:t>fenó</a:t>
            </a:r>
            <a:r>
              <a:rPr lang="es-AR" dirty="0" smtClean="0">
                <a:latin typeface="Aharoni" pitchFamily="2" charset="-79"/>
                <a:cs typeface="Aharoni" pitchFamily="2" charset="-79"/>
              </a:rPr>
              <a:t>menos naturales</a:t>
            </a:r>
            <a:r>
              <a:rPr lang="es-AR" dirty="0" smtClean="0">
                <a:solidFill>
                  <a:schemeClr val="bg1"/>
                </a:solidFill>
                <a:latin typeface="Aharoni" pitchFamily="2" charset="-79"/>
                <a:cs typeface="Aharoni" pitchFamily="2" charset="-79"/>
              </a:rPr>
              <a:t>. </a:t>
            </a:r>
            <a:r>
              <a:rPr lang="es-AR" sz="3200" dirty="0" smtClean="0">
                <a:solidFill>
                  <a:srgbClr val="FFFF00"/>
                </a:solidFill>
                <a:latin typeface="Aharoni" pitchFamily="2" charset="-79"/>
                <a:cs typeface="Aharoni" pitchFamily="2" charset="-79"/>
              </a:rPr>
              <a:t>Mito como </a:t>
            </a:r>
            <a:r>
              <a:rPr lang="es-AR" sz="3200" dirty="0" smtClean="0">
                <a:solidFill>
                  <a:srgbClr val="C5C000"/>
                </a:solidFill>
                <a:latin typeface="Aharoni" pitchFamily="2" charset="-79"/>
                <a:cs typeface="Aharoni" pitchFamily="2" charset="-79"/>
              </a:rPr>
              <a:t>CIENCIA </a:t>
            </a:r>
            <a:r>
              <a:rPr lang="es-AR" sz="3200" dirty="0" smtClean="0">
                <a:solidFill>
                  <a:srgbClr val="FFFF00"/>
                </a:solidFill>
                <a:latin typeface="Aharoni" pitchFamily="2" charset="-79"/>
                <a:cs typeface="Aharoni" pitchFamily="2" charset="-79"/>
              </a:rPr>
              <a:t>PRIMITIVA</a:t>
            </a:r>
            <a:r>
              <a:rPr lang="es-AR" dirty="0" smtClean="0">
                <a:solidFill>
                  <a:schemeClr val="bg1"/>
                </a:solidFill>
                <a:latin typeface="Aharoni" pitchFamily="2" charset="-79"/>
                <a:cs typeface="Aharoni" pitchFamily="2" charset="-79"/>
              </a:rPr>
              <a:t>. Andrew </a:t>
            </a:r>
            <a:r>
              <a:rPr lang="es-AR" dirty="0" err="1" smtClean="0">
                <a:solidFill>
                  <a:schemeClr val="bg1"/>
                </a:solidFill>
                <a:latin typeface="Aharoni" pitchFamily="2" charset="-79"/>
                <a:cs typeface="Aharoni" pitchFamily="2" charset="-79"/>
              </a:rPr>
              <a:t>Lang</a:t>
            </a:r>
            <a:r>
              <a:rPr lang="es-AR" dirty="0" smtClean="0">
                <a:solidFill>
                  <a:schemeClr val="bg1"/>
                </a:solidFill>
                <a:latin typeface="Aharoni" pitchFamily="2" charset="-79"/>
                <a:cs typeface="Aharoni" pitchFamily="2" charset="-79"/>
              </a:rPr>
              <a:t>. </a:t>
            </a:r>
          </a:p>
          <a:p>
            <a:pPr>
              <a:buClr>
                <a:srgbClr val="C00000"/>
              </a:buClr>
            </a:pPr>
            <a:r>
              <a:rPr lang="es-AR" sz="3200" dirty="0" smtClean="0">
                <a:solidFill>
                  <a:srgbClr val="FFFF00"/>
                </a:solidFill>
                <a:latin typeface="Aharoni" pitchFamily="2" charset="-79"/>
                <a:cs typeface="Aharoni" pitchFamily="2" charset="-79"/>
              </a:rPr>
              <a:t>RITUALISMO</a:t>
            </a:r>
            <a:r>
              <a:rPr lang="es-AR" dirty="0" smtClean="0">
                <a:solidFill>
                  <a:schemeClr val="bg1"/>
                </a:solidFill>
                <a:latin typeface="Aharoni" pitchFamily="2" charset="-79"/>
                <a:cs typeface="Aharoni" pitchFamily="2" charset="-79"/>
              </a:rPr>
              <a:t>: James </a:t>
            </a:r>
            <a:r>
              <a:rPr lang="es-AR" dirty="0" err="1" smtClean="0">
                <a:solidFill>
                  <a:schemeClr val="bg1"/>
                </a:solidFill>
                <a:latin typeface="Aharoni" pitchFamily="2" charset="-79"/>
                <a:cs typeface="Aharoni" pitchFamily="2" charset="-79"/>
              </a:rPr>
              <a:t>Frazer</a:t>
            </a:r>
            <a:r>
              <a:rPr lang="es-AR" dirty="0" smtClean="0">
                <a:solidFill>
                  <a:schemeClr val="bg1"/>
                </a:solidFill>
                <a:latin typeface="Aharoni" pitchFamily="2" charset="-79"/>
                <a:cs typeface="Aharoni" pitchFamily="2" charset="-79"/>
              </a:rPr>
              <a:t>. </a:t>
            </a:r>
            <a:r>
              <a:rPr lang="es-AR" dirty="0" smtClean="0">
                <a:latin typeface="Aharoni" pitchFamily="2" charset="-79"/>
                <a:cs typeface="Aharoni" pitchFamily="2" charset="-79"/>
              </a:rPr>
              <a:t>Escuela de </a:t>
            </a:r>
            <a:r>
              <a:rPr lang="es-AR" dirty="0" smtClean="0">
                <a:solidFill>
                  <a:schemeClr val="bg1"/>
                </a:solidFill>
                <a:latin typeface="Aharoni" pitchFamily="2" charset="-79"/>
                <a:cs typeface="Aharoni" pitchFamily="2" charset="-79"/>
              </a:rPr>
              <a:t>Cambridge. </a:t>
            </a:r>
          </a:p>
          <a:p>
            <a:pPr>
              <a:buClr>
                <a:srgbClr val="C00000"/>
              </a:buClr>
            </a:pPr>
            <a:r>
              <a:rPr lang="es-AR" sz="3200" dirty="0" smtClean="0">
                <a:solidFill>
                  <a:srgbClr val="FFFF00"/>
                </a:solidFill>
                <a:latin typeface="Aharoni" pitchFamily="2" charset="-79"/>
                <a:cs typeface="Aharoni" pitchFamily="2" charset="-79"/>
              </a:rPr>
              <a:t>FUNCIONALISMO</a:t>
            </a:r>
            <a:r>
              <a:rPr lang="es-AR" dirty="0" smtClean="0">
                <a:solidFill>
                  <a:schemeClr val="bg1"/>
                </a:solidFill>
                <a:latin typeface="Aharoni" pitchFamily="2" charset="-79"/>
                <a:cs typeface="Aharoni" pitchFamily="2" charset="-79"/>
              </a:rPr>
              <a:t>: </a:t>
            </a:r>
            <a:r>
              <a:rPr lang="es-AR" dirty="0" err="1" smtClean="0">
                <a:solidFill>
                  <a:schemeClr val="bg1"/>
                </a:solidFill>
                <a:latin typeface="Aharoni" pitchFamily="2" charset="-79"/>
                <a:cs typeface="Aharoni" pitchFamily="2" charset="-79"/>
              </a:rPr>
              <a:t>Bronislaw</a:t>
            </a:r>
            <a:r>
              <a:rPr lang="es-AR" dirty="0" smtClean="0">
                <a:solidFill>
                  <a:schemeClr val="bg1"/>
                </a:solidFill>
                <a:latin typeface="Aharoni" pitchFamily="2" charset="-79"/>
                <a:cs typeface="Aharoni" pitchFamily="2" charset="-79"/>
              </a:rPr>
              <a:t> </a:t>
            </a:r>
            <a:r>
              <a:rPr lang="es-AR" dirty="0" err="1" smtClean="0">
                <a:solidFill>
                  <a:schemeClr val="bg1"/>
                </a:solidFill>
                <a:latin typeface="Aharoni" pitchFamily="2" charset="-79"/>
                <a:cs typeface="Aharoni" pitchFamily="2" charset="-79"/>
              </a:rPr>
              <a:t>Malinowski</a:t>
            </a:r>
            <a:endParaRPr lang="es-AR" dirty="0">
              <a:solidFill>
                <a:schemeClr val="bg1"/>
              </a:solidFill>
              <a:latin typeface="Aharoni" pitchFamily="2" charset="-79"/>
              <a:cs typeface="Aharoni" pitchFamily="2" charset="-79"/>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00">
            <a:alpha val="61000"/>
          </a:srgb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b="1" dirty="0" smtClean="0">
                <a:solidFill>
                  <a:srgbClr val="FF0000"/>
                </a:solidFill>
                <a:latin typeface="Aharoni" pitchFamily="2" charset="-79"/>
                <a:cs typeface="Aharoni" pitchFamily="2" charset="-79"/>
              </a:rPr>
              <a:t>De Doctrina Secreta, vol. 2</a:t>
            </a:r>
            <a:endParaRPr lang="es-AR" b="1" dirty="0">
              <a:solidFill>
                <a:srgbClr val="FF0000"/>
              </a:solidFill>
              <a:latin typeface="Aharoni" pitchFamily="2" charset="-79"/>
              <a:cs typeface="Aharoni" pitchFamily="2" charset="-79"/>
            </a:endParaRPr>
          </a:p>
        </p:txBody>
      </p:sp>
      <p:sp>
        <p:nvSpPr>
          <p:cNvPr id="3" name="2 Marcador de contenido"/>
          <p:cNvSpPr>
            <a:spLocks noGrp="1"/>
          </p:cNvSpPr>
          <p:nvPr>
            <p:ph sz="quarter" idx="1"/>
          </p:nvPr>
        </p:nvSpPr>
        <p:spPr/>
        <p:txBody>
          <a:bodyPr>
            <a:normAutofit fontScale="85000" lnSpcReduction="10000"/>
          </a:bodyPr>
          <a:lstStyle/>
          <a:p>
            <a:pPr algn="just">
              <a:buClr>
                <a:srgbClr val="C00000"/>
              </a:buClr>
            </a:pPr>
            <a:r>
              <a:rPr lang="es-AR" dirty="0" smtClean="0">
                <a:solidFill>
                  <a:schemeClr val="tx1">
                    <a:lumMod val="85000"/>
                    <a:lumOff val="15000"/>
                  </a:schemeClr>
                </a:solidFill>
                <a:latin typeface="Andalus" pitchFamily="18" charset="-78"/>
                <a:cs typeface="Andalus" pitchFamily="18" charset="-78"/>
              </a:rPr>
              <a:t>En esto difiere la autora de aquellos mitólogos, por grande que sea su reputación, que no ven en cada mito mas que la confirmación de la tendencia supersticiosa de los antiguos, y que </a:t>
            </a:r>
            <a:r>
              <a:rPr lang="es-AR" b="1" dirty="0" smtClean="0">
                <a:solidFill>
                  <a:schemeClr val="tx1">
                    <a:lumMod val="85000"/>
                    <a:lumOff val="15000"/>
                  </a:schemeClr>
                </a:solidFill>
                <a:latin typeface="Andalus" pitchFamily="18" charset="-78"/>
                <a:cs typeface="Andalus" pitchFamily="18" charset="-78"/>
              </a:rPr>
              <a:t>creen que todas las mitologías han tenido su origen en los </a:t>
            </a:r>
            <a:r>
              <a:rPr lang="es-AR" b="1" i="1" dirty="0" smtClean="0">
                <a:solidFill>
                  <a:schemeClr val="tx1">
                    <a:lumMod val="85000"/>
                    <a:lumOff val="15000"/>
                  </a:schemeClr>
                </a:solidFill>
                <a:latin typeface="Andalus" pitchFamily="18" charset="-78"/>
                <a:cs typeface="Andalus" pitchFamily="18" charset="-78"/>
              </a:rPr>
              <a:t>mitos solares y se </a:t>
            </a:r>
            <a:r>
              <a:rPr lang="es-AR" b="1" dirty="0" smtClean="0">
                <a:solidFill>
                  <a:schemeClr val="tx1">
                    <a:lumMod val="85000"/>
                    <a:lumOff val="15000"/>
                  </a:schemeClr>
                </a:solidFill>
                <a:latin typeface="Andalus" pitchFamily="18" charset="-78"/>
                <a:cs typeface="Andalus" pitchFamily="18" charset="-78"/>
              </a:rPr>
              <a:t>basan en los mismos</a:t>
            </a:r>
            <a:r>
              <a:rPr lang="es-AR" dirty="0" smtClean="0">
                <a:solidFill>
                  <a:schemeClr val="tx1">
                    <a:lumMod val="85000"/>
                    <a:lumOff val="15000"/>
                  </a:schemeClr>
                </a:solidFill>
                <a:latin typeface="Andalus" pitchFamily="18" charset="-78"/>
                <a:cs typeface="Andalus" pitchFamily="18" charset="-78"/>
              </a:rPr>
              <a:t>.</a:t>
            </a:r>
          </a:p>
          <a:p>
            <a:pPr algn="just">
              <a:buClr>
                <a:srgbClr val="C00000"/>
              </a:buClr>
            </a:pPr>
            <a:r>
              <a:rPr lang="es-AR" dirty="0" smtClean="0">
                <a:solidFill>
                  <a:schemeClr val="tx1">
                    <a:lumMod val="85000"/>
                    <a:lumOff val="15000"/>
                  </a:schemeClr>
                </a:solidFill>
                <a:latin typeface="Andalus" pitchFamily="18" charset="-78"/>
                <a:cs typeface="Andalus" pitchFamily="18" charset="-78"/>
              </a:rPr>
              <a:t>Durante los últimos treinta años, el profesor Max </a:t>
            </a:r>
            <a:r>
              <a:rPr lang="es-AR" dirty="0" err="1" smtClean="0">
                <a:solidFill>
                  <a:schemeClr val="tx1">
                    <a:lumMod val="85000"/>
                    <a:lumOff val="15000"/>
                  </a:schemeClr>
                </a:solidFill>
                <a:latin typeface="Andalus" pitchFamily="18" charset="-78"/>
                <a:cs typeface="Andalus" pitchFamily="18" charset="-78"/>
              </a:rPr>
              <a:t>Müller</a:t>
            </a:r>
            <a:r>
              <a:rPr lang="es-AR" dirty="0" smtClean="0">
                <a:solidFill>
                  <a:schemeClr val="tx1">
                    <a:lumMod val="85000"/>
                    <a:lumOff val="15000"/>
                  </a:schemeClr>
                </a:solidFill>
                <a:latin typeface="Andalus" pitchFamily="18" charset="-78"/>
                <a:cs typeface="Andalus" pitchFamily="18" charset="-78"/>
              </a:rPr>
              <a:t> ha estado enseñando en sus libros y discursos, … en su cátedra de Oxford, que la mitología es una </a:t>
            </a:r>
            <a:r>
              <a:rPr lang="es-AR" b="1" i="1" dirty="0" smtClean="0">
                <a:solidFill>
                  <a:schemeClr val="tx1">
                    <a:lumMod val="85000"/>
                    <a:lumOff val="15000"/>
                  </a:schemeClr>
                </a:solidFill>
                <a:latin typeface="Andalus" pitchFamily="18" charset="-78"/>
                <a:cs typeface="Andalus" pitchFamily="18" charset="-78"/>
              </a:rPr>
              <a:t>enfermedad del lenguaje</a:t>
            </a:r>
            <a:r>
              <a:rPr lang="es-AR" dirty="0" smtClean="0">
                <a:solidFill>
                  <a:schemeClr val="tx1">
                    <a:lumMod val="85000"/>
                    <a:lumOff val="15000"/>
                  </a:schemeClr>
                </a:solidFill>
                <a:latin typeface="Andalus" pitchFamily="18" charset="-78"/>
                <a:cs typeface="Andalus" pitchFamily="18" charset="-78"/>
              </a:rPr>
              <a:t>, y que el antiguo simbolismo era resultado de algo parecido a una aberración mental primitiva.</a:t>
            </a:r>
          </a:p>
          <a:p>
            <a:pPr algn="just">
              <a:buClr>
                <a:srgbClr val="C00000"/>
              </a:buClr>
            </a:pPr>
            <a:r>
              <a:rPr lang="es-AR" dirty="0" smtClean="0">
                <a:solidFill>
                  <a:schemeClr val="tx1">
                    <a:lumMod val="85000"/>
                    <a:lumOff val="15000"/>
                  </a:schemeClr>
                </a:solidFill>
                <a:latin typeface="Andalus" pitchFamily="18" charset="-78"/>
                <a:cs typeface="Andalus" pitchFamily="18" charset="-78"/>
              </a:rPr>
              <a:t>El origen y el significado de la mitología ha sido totalmente equivocado por estos </a:t>
            </a:r>
            <a:r>
              <a:rPr lang="es-AR" b="1" i="1" dirty="0" smtClean="0">
                <a:solidFill>
                  <a:schemeClr val="tx1">
                    <a:lumMod val="85000"/>
                    <a:lumOff val="15000"/>
                  </a:schemeClr>
                </a:solidFill>
                <a:latin typeface="Andalus" pitchFamily="18" charset="-78"/>
                <a:cs typeface="Andalus" pitchFamily="18" charset="-78"/>
              </a:rPr>
              <a:t>traficantes en mitos solares.</a:t>
            </a:r>
          </a:p>
          <a:p>
            <a:endParaRPr lang="es-AR"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4" name="3 Imagen" descr="JUNG.jpg"/>
          <p:cNvPicPr>
            <a:picLocks noChangeAspect="1"/>
          </p:cNvPicPr>
          <p:nvPr/>
        </p:nvPicPr>
        <p:blipFill>
          <a:blip r:embed="rId2">
            <a:lum bright="-33000" contrast="-28000"/>
          </a:blip>
          <a:stretch>
            <a:fillRect/>
          </a:stretch>
        </p:blipFill>
        <p:spPr>
          <a:xfrm>
            <a:off x="0" y="1524000"/>
            <a:ext cx="9144000" cy="5334000"/>
          </a:xfrm>
          <a:prstGeom prst="rect">
            <a:avLst/>
          </a:prstGeom>
        </p:spPr>
      </p:pic>
      <p:sp>
        <p:nvSpPr>
          <p:cNvPr id="2" name="1 Título"/>
          <p:cNvSpPr>
            <a:spLocks noGrp="1"/>
          </p:cNvSpPr>
          <p:nvPr>
            <p:ph type="title"/>
          </p:nvPr>
        </p:nvSpPr>
        <p:spPr/>
        <p:txBody>
          <a:bodyPr>
            <a:normAutofit fontScale="90000"/>
          </a:bodyPr>
          <a:lstStyle/>
          <a:p>
            <a:r>
              <a:rPr lang="es-AR" b="1" dirty="0" smtClean="0">
                <a:solidFill>
                  <a:schemeClr val="tx1"/>
                </a:solidFill>
                <a:latin typeface="Felix Titling" pitchFamily="82" charset="0"/>
                <a:cs typeface="Aharoni" pitchFamily="2" charset="-79"/>
              </a:rPr>
              <a:t>TEORÍAS DEL SIGLO XX </a:t>
            </a:r>
            <a:r>
              <a:rPr lang="es-AR" sz="2200" dirty="0" smtClean="0">
                <a:solidFill>
                  <a:schemeClr val="tx1"/>
                </a:solidFill>
                <a:latin typeface="Aharoni" pitchFamily="2" charset="-79"/>
                <a:cs typeface="Aharoni" pitchFamily="2" charset="-79"/>
              </a:rPr>
              <a:t>(posteriores a DS</a:t>
            </a:r>
            <a:r>
              <a:rPr lang="es-AR" sz="2200" dirty="0" smtClean="0">
                <a:solidFill>
                  <a:srgbClr val="A6C2DA"/>
                </a:solidFill>
                <a:latin typeface="Aharoni" pitchFamily="2" charset="-79"/>
                <a:cs typeface="Aharoni" pitchFamily="2" charset="-79"/>
              </a:rPr>
              <a:t>)</a:t>
            </a:r>
            <a:endParaRPr lang="es-AR" sz="2200" dirty="0">
              <a:solidFill>
                <a:srgbClr val="A6C2DA"/>
              </a:solidFill>
              <a:latin typeface="Aharoni" pitchFamily="2" charset="-79"/>
              <a:cs typeface="Aharoni" pitchFamily="2" charset="-79"/>
            </a:endParaRPr>
          </a:p>
        </p:txBody>
      </p:sp>
      <p:sp>
        <p:nvSpPr>
          <p:cNvPr id="3" name="2 Marcador de contenido"/>
          <p:cNvSpPr>
            <a:spLocks noGrp="1"/>
          </p:cNvSpPr>
          <p:nvPr>
            <p:ph sz="quarter" idx="1"/>
          </p:nvPr>
        </p:nvSpPr>
        <p:spPr>
          <a:xfrm>
            <a:off x="612648" y="1600200"/>
            <a:ext cx="8531352" cy="4953000"/>
          </a:xfrm>
        </p:spPr>
        <p:txBody>
          <a:bodyPr>
            <a:normAutofit fontScale="77500" lnSpcReduction="20000"/>
          </a:bodyPr>
          <a:lstStyle/>
          <a:p>
            <a:pPr>
              <a:buClr>
                <a:srgbClr val="C00000"/>
              </a:buClr>
            </a:pPr>
            <a:r>
              <a:rPr lang="es-AR" sz="3100" dirty="0" smtClean="0">
                <a:solidFill>
                  <a:schemeClr val="bg1"/>
                </a:solidFill>
                <a:latin typeface="Aharoni" pitchFamily="2" charset="-79"/>
                <a:cs typeface="Aharoni" pitchFamily="2" charset="-79"/>
              </a:rPr>
              <a:t>MITO COMO FENÓMENO TRANS-CULTURAL: los elementos narrativos sirven a las mismas funciones en diferentes culturas. </a:t>
            </a:r>
          </a:p>
          <a:p>
            <a:pPr>
              <a:buClr>
                <a:srgbClr val="C00000"/>
              </a:buClr>
            </a:pPr>
            <a:r>
              <a:rPr lang="es-AR" sz="3100" dirty="0" smtClean="0">
                <a:solidFill>
                  <a:schemeClr val="bg1"/>
                </a:solidFill>
                <a:latin typeface="Aharoni" pitchFamily="2" charset="-79"/>
                <a:cs typeface="Aharoni" pitchFamily="2" charset="-79"/>
              </a:rPr>
              <a:t>PSICOANÁLISIS: Freud, Jung.</a:t>
            </a:r>
          </a:p>
          <a:p>
            <a:pPr lvl="3">
              <a:buClr>
                <a:srgbClr val="C00000"/>
              </a:buClr>
            </a:pPr>
            <a:r>
              <a:rPr lang="es-AR" sz="3100" dirty="0" smtClean="0">
                <a:solidFill>
                  <a:schemeClr val="bg1"/>
                </a:solidFill>
                <a:latin typeface="Aharoni" pitchFamily="2" charset="-79"/>
                <a:cs typeface="Aharoni" pitchFamily="2" charset="-79"/>
              </a:rPr>
              <a:t>No importa el tema del libre albedrío, sino los detalles de la narrativa. Edipo. Mito como sueño de la mente colectiva.</a:t>
            </a:r>
          </a:p>
          <a:p>
            <a:pPr lvl="3">
              <a:buClr>
                <a:srgbClr val="C00000"/>
              </a:buClr>
            </a:pPr>
            <a:r>
              <a:rPr lang="es-AR" sz="3100" dirty="0" smtClean="0">
                <a:solidFill>
                  <a:schemeClr val="bg1"/>
                </a:solidFill>
                <a:latin typeface="Aharoni" pitchFamily="2" charset="-79"/>
                <a:cs typeface="Aharoni" pitchFamily="2" charset="-79"/>
              </a:rPr>
              <a:t>Arquetipos del inconsciente colectivo</a:t>
            </a:r>
          </a:p>
          <a:p>
            <a:pPr>
              <a:buClr>
                <a:srgbClr val="C00000"/>
              </a:buClr>
            </a:pPr>
            <a:r>
              <a:rPr lang="es-AR" sz="3100" dirty="0" smtClean="0">
                <a:solidFill>
                  <a:schemeClr val="bg1"/>
                </a:solidFill>
                <a:latin typeface="Aharoni" pitchFamily="2" charset="-79"/>
                <a:cs typeface="Aharoni" pitchFamily="2" charset="-79"/>
              </a:rPr>
              <a:t>ESTRUCTURALISMO</a:t>
            </a:r>
          </a:p>
          <a:p>
            <a:pPr lvl="3">
              <a:buClr>
                <a:srgbClr val="C00000"/>
              </a:buClr>
            </a:pPr>
            <a:r>
              <a:rPr lang="es-AR" sz="3100" dirty="0" smtClean="0">
                <a:solidFill>
                  <a:schemeClr val="bg1"/>
                </a:solidFill>
                <a:latin typeface="Aharoni" pitchFamily="2" charset="-79"/>
                <a:cs typeface="Aharoni" pitchFamily="2" charset="-79"/>
              </a:rPr>
              <a:t>Vladimir </a:t>
            </a:r>
            <a:r>
              <a:rPr lang="es-AR" sz="3100" dirty="0" err="1" smtClean="0">
                <a:solidFill>
                  <a:schemeClr val="bg1"/>
                </a:solidFill>
                <a:latin typeface="Aharoni" pitchFamily="2" charset="-79"/>
                <a:cs typeface="Aharoni" pitchFamily="2" charset="-79"/>
              </a:rPr>
              <a:t>Propp</a:t>
            </a:r>
            <a:r>
              <a:rPr lang="es-AR" sz="3100" dirty="0" smtClean="0">
                <a:solidFill>
                  <a:schemeClr val="bg1"/>
                </a:solidFill>
                <a:latin typeface="Aharoni" pitchFamily="2" charset="-79"/>
                <a:cs typeface="Aharoni" pitchFamily="2" charset="-79"/>
              </a:rPr>
              <a:t>: elementos estructurales del relato, narrativa superficial.. </a:t>
            </a:r>
          </a:p>
          <a:p>
            <a:pPr lvl="3">
              <a:buClr>
                <a:srgbClr val="C00000"/>
              </a:buClr>
            </a:pPr>
            <a:r>
              <a:rPr lang="es-AR" sz="3100" dirty="0" smtClean="0">
                <a:solidFill>
                  <a:schemeClr val="bg1"/>
                </a:solidFill>
                <a:latin typeface="Aharoni" pitchFamily="2" charset="-79"/>
                <a:cs typeface="Aharoni" pitchFamily="2" charset="-79"/>
              </a:rPr>
              <a:t>Walter </a:t>
            </a:r>
            <a:r>
              <a:rPr lang="es-AR" sz="3100" dirty="0" err="1" smtClean="0">
                <a:solidFill>
                  <a:schemeClr val="bg1"/>
                </a:solidFill>
                <a:latin typeface="Aharoni" pitchFamily="2" charset="-79"/>
                <a:cs typeface="Aharoni" pitchFamily="2" charset="-79"/>
              </a:rPr>
              <a:t>Burkert</a:t>
            </a:r>
            <a:r>
              <a:rPr lang="es-AR" sz="3100" dirty="0" smtClean="0">
                <a:solidFill>
                  <a:schemeClr val="bg1"/>
                </a:solidFill>
                <a:latin typeface="Aharoni" pitchFamily="2" charset="-79"/>
                <a:cs typeface="Aharoni" pitchFamily="2" charset="-79"/>
              </a:rPr>
              <a:t>: programa biológico de acción. </a:t>
            </a:r>
          </a:p>
          <a:p>
            <a:pPr lvl="3">
              <a:buClr>
                <a:srgbClr val="C00000"/>
              </a:buClr>
            </a:pPr>
            <a:r>
              <a:rPr lang="es-AR" sz="3100" dirty="0" smtClean="0">
                <a:solidFill>
                  <a:schemeClr val="bg1"/>
                </a:solidFill>
                <a:latin typeface="Aharoni" pitchFamily="2" charset="-79"/>
                <a:cs typeface="Aharoni" pitchFamily="2" charset="-79"/>
              </a:rPr>
              <a:t>CLAUDE LEVI STRAUSS: narrativa profunda. Mediación de oposiciones binarias. </a:t>
            </a:r>
          </a:p>
          <a:p>
            <a:pPr lvl="3">
              <a:buClr>
                <a:srgbClr val="C00000"/>
              </a:buClr>
            </a:pPr>
            <a:endParaRPr lang="es-AR" dirty="0" smtClean="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20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4C85B4"/>
        </a:solidFill>
        <a:effectLst/>
      </p:bgPr>
    </p:bg>
    <p:spTree>
      <p:nvGrpSpPr>
        <p:cNvPr id="1" name=""/>
        <p:cNvGrpSpPr/>
        <p:nvPr/>
      </p:nvGrpSpPr>
      <p:grpSpPr>
        <a:xfrm>
          <a:off x="0" y="0"/>
          <a:ext cx="0" cy="0"/>
          <a:chOff x="0" y="0"/>
          <a:chExt cx="0" cy="0"/>
        </a:xfrm>
      </p:grpSpPr>
      <p:pic>
        <p:nvPicPr>
          <p:cNvPr id="4" name="3 Imagen" descr="CAMPBELL.jpg"/>
          <p:cNvPicPr>
            <a:picLocks noChangeAspect="1"/>
          </p:cNvPicPr>
          <p:nvPr/>
        </p:nvPicPr>
        <p:blipFill>
          <a:blip r:embed="rId2">
            <a:lum bright="-26000" contrast="-31000"/>
          </a:blip>
          <a:stretch>
            <a:fillRect/>
          </a:stretch>
        </p:blipFill>
        <p:spPr>
          <a:xfrm rot="1500000">
            <a:off x="4300808" y="921809"/>
            <a:ext cx="3704844" cy="5167118"/>
          </a:xfrm>
          <a:prstGeom prst="rect">
            <a:avLst/>
          </a:prstGeom>
        </p:spPr>
      </p:pic>
      <p:sp>
        <p:nvSpPr>
          <p:cNvPr id="2" name="1 Título"/>
          <p:cNvSpPr>
            <a:spLocks noGrp="1"/>
          </p:cNvSpPr>
          <p:nvPr>
            <p:ph type="title"/>
          </p:nvPr>
        </p:nvSpPr>
        <p:spPr/>
        <p:txBody>
          <a:bodyPr>
            <a:normAutofit fontScale="90000"/>
          </a:bodyPr>
          <a:lstStyle/>
          <a:p>
            <a:r>
              <a:rPr lang="es-AR" b="1" dirty="0" smtClean="0">
                <a:solidFill>
                  <a:srgbClr val="002060"/>
                </a:solidFill>
                <a:latin typeface="Perpetua" pitchFamily="18" charset="0"/>
              </a:rPr>
              <a:t>(s. XX-XXI) </a:t>
            </a:r>
            <a:r>
              <a:rPr lang="es-AR" b="1" dirty="0" smtClean="0">
                <a:solidFill>
                  <a:schemeClr val="tx1"/>
                </a:solidFill>
                <a:latin typeface="MV Boli" pitchFamily="2" charset="0"/>
                <a:cs typeface="MV Boli" pitchFamily="2" charset="0"/>
              </a:rPr>
              <a:t>JOSEPH CAMPBELL</a:t>
            </a:r>
            <a:endParaRPr lang="es-AR" b="1" dirty="0">
              <a:solidFill>
                <a:schemeClr val="tx1"/>
              </a:solidFill>
              <a:latin typeface="MV Boli" pitchFamily="2" charset="0"/>
              <a:cs typeface="MV Boli" pitchFamily="2" charset="0"/>
            </a:endParaRPr>
          </a:p>
        </p:txBody>
      </p:sp>
      <p:sp>
        <p:nvSpPr>
          <p:cNvPr id="3" name="2 Marcador de contenido"/>
          <p:cNvSpPr>
            <a:spLocks noGrp="1"/>
          </p:cNvSpPr>
          <p:nvPr>
            <p:ph sz="quarter" idx="1"/>
          </p:nvPr>
        </p:nvSpPr>
        <p:spPr/>
        <p:txBody>
          <a:bodyPr/>
          <a:lstStyle/>
          <a:p>
            <a:pPr>
              <a:buClr>
                <a:srgbClr val="C00000"/>
              </a:buClr>
            </a:pPr>
            <a:r>
              <a:rPr lang="es-AR" sz="3200" b="1" dirty="0" smtClean="0">
                <a:latin typeface="Harlow Solid Italic" pitchFamily="82" charset="0"/>
                <a:ea typeface="Antinoou" pitchFamily="2" charset="-128"/>
              </a:rPr>
              <a:t>Perspectiva metafísica</a:t>
            </a:r>
          </a:p>
          <a:p>
            <a:pPr>
              <a:buClr>
                <a:srgbClr val="C00000"/>
              </a:buClr>
            </a:pPr>
            <a:r>
              <a:rPr lang="es-AR" sz="3200" b="1" dirty="0" smtClean="0">
                <a:solidFill>
                  <a:schemeClr val="bg1"/>
                </a:solidFill>
                <a:latin typeface="Antinoou" pitchFamily="2" charset="-128"/>
                <a:ea typeface="Antinoou" pitchFamily="2" charset="-128"/>
              </a:rPr>
              <a:t>Todo mito funciona de la misma manera en toda sociedad</a:t>
            </a:r>
          </a:p>
          <a:p>
            <a:pPr>
              <a:buClr>
                <a:srgbClr val="C00000"/>
              </a:buClr>
            </a:pPr>
            <a:r>
              <a:rPr lang="es-AR" sz="3200" b="1" dirty="0" smtClean="0">
                <a:solidFill>
                  <a:schemeClr val="bg1"/>
                </a:solidFill>
                <a:latin typeface="Antinoou" pitchFamily="2" charset="-128"/>
                <a:ea typeface="Antinoou" pitchFamily="2" charset="-128"/>
              </a:rPr>
              <a:t>Tiene significado espiritual</a:t>
            </a:r>
          </a:p>
          <a:p>
            <a:pPr>
              <a:buClr>
                <a:srgbClr val="C00000"/>
              </a:buClr>
            </a:pPr>
            <a:r>
              <a:rPr lang="es-AR" sz="3200" b="1" dirty="0" smtClean="0">
                <a:solidFill>
                  <a:schemeClr val="bg1"/>
                </a:solidFill>
                <a:latin typeface="Antinoou" pitchFamily="2" charset="-128"/>
                <a:ea typeface="Antinoou" pitchFamily="2" charset="-128"/>
              </a:rPr>
              <a:t>Es mejor entendido fuera de la cultura</a:t>
            </a:r>
          </a:p>
          <a:p>
            <a:pPr>
              <a:buClr>
                <a:srgbClr val="C00000"/>
              </a:buClr>
            </a:pPr>
            <a:r>
              <a:rPr lang="es-AR" sz="3200" b="1" dirty="0" smtClean="0">
                <a:solidFill>
                  <a:schemeClr val="bg1"/>
                </a:solidFill>
                <a:latin typeface="Antinoou" pitchFamily="2" charset="-128"/>
                <a:ea typeface="Antinoou" pitchFamily="2" charset="-128"/>
              </a:rPr>
              <a:t>Mismos patrones míticos en toda cultura: elementos narrativos idénticos tienen los mismos significados</a:t>
            </a:r>
            <a:endParaRPr lang="es-AR" sz="3200" b="1" dirty="0">
              <a:solidFill>
                <a:schemeClr val="bg1"/>
              </a:solidFill>
              <a:latin typeface="Antinoou" pitchFamily="2" charset="-128"/>
              <a:ea typeface="Antinoou" pitchFamily="2" charset="-128"/>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blavatsky.jpg"/>
          <p:cNvPicPr>
            <a:picLocks noChangeAspect="1"/>
          </p:cNvPicPr>
          <p:nvPr/>
        </p:nvPicPr>
        <p:blipFill>
          <a:blip r:embed="rId2">
            <a:lum bright="41000" contrast="-34000"/>
          </a:blip>
          <a:stretch>
            <a:fillRect/>
          </a:stretch>
        </p:blipFill>
        <p:spPr>
          <a:xfrm>
            <a:off x="0" y="0"/>
            <a:ext cx="9144000" cy="6858000"/>
          </a:xfrm>
          <a:prstGeom prst="rect">
            <a:avLst/>
          </a:prstGeom>
        </p:spPr>
      </p:pic>
      <p:sp>
        <p:nvSpPr>
          <p:cNvPr id="2" name="1 Título"/>
          <p:cNvSpPr>
            <a:spLocks noGrp="1"/>
          </p:cNvSpPr>
          <p:nvPr>
            <p:ph type="title"/>
          </p:nvPr>
        </p:nvSpPr>
        <p:spPr/>
        <p:txBody>
          <a:bodyPr>
            <a:normAutofit fontScale="90000"/>
          </a:bodyPr>
          <a:lstStyle/>
          <a:p>
            <a:pPr algn="ctr"/>
            <a:r>
              <a:rPr lang="es-AR" dirty="0" smtClean="0">
                <a:solidFill>
                  <a:srgbClr val="FF0000"/>
                </a:solidFill>
                <a:latin typeface="Elephant" pitchFamily="18" charset="0"/>
              </a:rPr>
              <a:t>Conclusiones sobre </a:t>
            </a:r>
            <a:r>
              <a:rPr lang="es-AR" dirty="0" err="1" smtClean="0">
                <a:solidFill>
                  <a:srgbClr val="FF0000"/>
                </a:solidFill>
                <a:latin typeface="Elephant" pitchFamily="18" charset="0"/>
              </a:rPr>
              <a:t>Blavatsky</a:t>
            </a:r>
            <a:r>
              <a:rPr lang="es-AR" dirty="0" smtClean="0">
                <a:solidFill>
                  <a:srgbClr val="FF0000"/>
                </a:solidFill>
                <a:latin typeface="Elephant" pitchFamily="18" charset="0"/>
              </a:rPr>
              <a:t> y el MITO</a:t>
            </a:r>
            <a:endParaRPr lang="es-AR" dirty="0">
              <a:solidFill>
                <a:srgbClr val="FF0000"/>
              </a:solidFill>
              <a:latin typeface="Elephant" pitchFamily="18" charset="0"/>
            </a:endParaRPr>
          </a:p>
        </p:txBody>
      </p:sp>
      <p:sp>
        <p:nvSpPr>
          <p:cNvPr id="3" name="2 Marcador de contenido"/>
          <p:cNvSpPr>
            <a:spLocks noGrp="1"/>
          </p:cNvSpPr>
          <p:nvPr>
            <p:ph sz="quarter" idx="1"/>
          </p:nvPr>
        </p:nvSpPr>
        <p:spPr/>
        <p:txBody>
          <a:bodyPr>
            <a:normAutofit lnSpcReduction="10000"/>
          </a:bodyPr>
          <a:lstStyle/>
          <a:p>
            <a:pPr algn="just"/>
            <a:r>
              <a:rPr lang="es-AR" dirty="0" smtClean="0">
                <a:latin typeface="Forte" pitchFamily="66" charset="0"/>
              </a:rPr>
              <a:t>Los mitos conservan significados particulares según el contexto cultural, pero son puestos en relación con un contexto más amplio y universal, el de una “Doctrina Arcaica”. Por lo tanto, concilia ambas posturas.</a:t>
            </a:r>
          </a:p>
          <a:p>
            <a:pPr algn="just"/>
            <a:r>
              <a:rPr lang="es-AR" dirty="0" smtClean="0">
                <a:latin typeface="Forte" pitchFamily="66" charset="0"/>
              </a:rPr>
              <a:t>Apoya la interpretación ALEGÓRICA, pero advierte que el mito tiene un núcleo de VERDAD HISTÓRICA.</a:t>
            </a:r>
          </a:p>
          <a:p>
            <a:pPr algn="just"/>
            <a:r>
              <a:rPr lang="es-AR" dirty="0" smtClean="0">
                <a:latin typeface="Forte" pitchFamily="66" charset="0"/>
              </a:rPr>
              <a:t>En el estudio comparativo propuesto por ella, el MITO es un eje FUNDAMENTAL.</a:t>
            </a:r>
          </a:p>
          <a:p>
            <a:endParaRPr lang="es-AR"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hesiodo mss.jpg"/>
          <p:cNvPicPr>
            <a:picLocks noChangeAspect="1"/>
          </p:cNvPicPr>
          <p:nvPr/>
        </p:nvPicPr>
        <p:blipFill>
          <a:blip r:embed="rId2">
            <a:lum bright="19000" contrast="22000"/>
          </a:blip>
          <a:stretch>
            <a:fillRect/>
          </a:stretch>
        </p:blipFill>
        <p:spPr>
          <a:xfrm>
            <a:off x="0" y="0"/>
            <a:ext cx="9144000" cy="6858000"/>
          </a:xfrm>
          <a:prstGeom prst="rect">
            <a:avLst/>
          </a:prstGeom>
        </p:spPr>
      </p:pic>
      <p:sp>
        <p:nvSpPr>
          <p:cNvPr id="2" name="1 Título"/>
          <p:cNvSpPr>
            <a:spLocks noGrp="1"/>
          </p:cNvSpPr>
          <p:nvPr>
            <p:ph type="title"/>
          </p:nvPr>
        </p:nvSpPr>
        <p:spPr/>
        <p:txBody>
          <a:bodyPr>
            <a:normAutofit/>
          </a:bodyPr>
          <a:lstStyle/>
          <a:p>
            <a:endParaRPr lang="es-AR" sz="4000" b="1" dirty="0">
              <a:latin typeface="Andalus" pitchFamily="18" charset="-78"/>
              <a:cs typeface="Andalus" pitchFamily="18" charset="-78"/>
            </a:endParaRPr>
          </a:p>
        </p:txBody>
      </p:sp>
      <p:pic>
        <p:nvPicPr>
          <p:cNvPr id="4" name="3 Marcador de contenido" descr="hesiodo teogonia.jpg"/>
          <p:cNvPicPr>
            <a:picLocks noGrp="1" noChangeAspect="1"/>
          </p:cNvPicPr>
          <p:nvPr>
            <p:ph sz="quarter" idx="1"/>
          </p:nvPr>
        </p:nvPicPr>
        <p:blipFill>
          <a:blip r:embed="rId3"/>
          <a:stretch>
            <a:fillRect/>
          </a:stretch>
        </p:blipFill>
        <p:spPr>
          <a:xfrm rot="19856777">
            <a:off x="3597155" y="577443"/>
            <a:ext cx="4547658" cy="5950557"/>
          </a:xfrm>
        </p:spPr>
      </p:pic>
      <p:sp>
        <p:nvSpPr>
          <p:cNvPr id="7" name="6 Rectángulo"/>
          <p:cNvSpPr/>
          <p:nvPr/>
        </p:nvSpPr>
        <p:spPr>
          <a:xfrm rot="19044235">
            <a:off x="1295400" y="2551837"/>
            <a:ext cx="6934200" cy="1754326"/>
          </a:xfrm>
          <a:prstGeom prst="rect">
            <a:avLst/>
          </a:prstGeom>
        </p:spPr>
        <p:txBody>
          <a:bodyPr wrap="square">
            <a:spAutoFit/>
          </a:bodyPr>
          <a:lstStyle/>
          <a:p>
            <a:r>
              <a:rPr lang="es-AR" sz="5400" b="1" dirty="0" smtClean="0">
                <a:latin typeface="Andalus" pitchFamily="18" charset="-78"/>
                <a:cs typeface="Andalus" pitchFamily="18" charset="-78"/>
              </a:rPr>
              <a:t>HESÍODO Y LA TRADICIÓN GRIEGA</a:t>
            </a:r>
            <a:endParaRPr lang="es-AR" sz="5400"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nodePh="1">
                                  <p:stCondLst>
                                    <p:cond delay="0"/>
                                  </p:stCondLst>
                                  <p:endCondLst>
                                    <p:cond evt="begin" delay="0">
                                      <p:tn val="13"/>
                                    </p:cond>
                                  </p:end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p:cTn id="21"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god.jpg"/>
          <p:cNvPicPr>
            <a:picLocks noChangeAspect="1"/>
          </p:cNvPicPr>
          <p:nvPr/>
        </p:nvPicPr>
        <p:blipFill>
          <a:blip r:embed="rId2">
            <a:duotone>
              <a:schemeClr val="accent1">
                <a:shade val="45000"/>
                <a:satMod val="135000"/>
              </a:schemeClr>
              <a:prstClr val="white"/>
            </a:duotone>
          </a:blip>
          <a:stretch>
            <a:fillRect/>
          </a:stretch>
        </p:blipFill>
        <p:spPr>
          <a:xfrm>
            <a:off x="0" y="1524000"/>
            <a:ext cx="9144000" cy="5334000"/>
          </a:xfrm>
          <a:prstGeom prst="rect">
            <a:avLst/>
          </a:prstGeom>
        </p:spPr>
      </p:pic>
      <p:sp>
        <p:nvSpPr>
          <p:cNvPr id="2" name="1 Título"/>
          <p:cNvSpPr>
            <a:spLocks noGrp="1"/>
          </p:cNvSpPr>
          <p:nvPr>
            <p:ph type="title"/>
          </p:nvPr>
        </p:nvSpPr>
        <p:spPr/>
        <p:txBody>
          <a:bodyPr>
            <a:normAutofit/>
          </a:bodyPr>
          <a:lstStyle/>
          <a:p>
            <a:r>
              <a:rPr lang="es-AR" sz="3200" b="1" dirty="0" smtClean="0">
                <a:solidFill>
                  <a:srgbClr val="7030A0"/>
                </a:solidFill>
                <a:latin typeface="Antinoou" pitchFamily="2" charset="-128"/>
                <a:ea typeface="Antinoou" pitchFamily="2" charset="-128"/>
              </a:rPr>
              <a:t>LOS MITOS COSMOGÓNICOS y los DIOSES</a:t>
            </a:r>
            <a:endParaRPr lang="es-AR" sz="3200" b="1" dirty="0">
              <a:solidFill>
                <a:srgbClr val="7030A0"/>
              </a:solidFill>
              <a:latin typeface="Antinoou" pitchFamily="2" charset="-128"/>
              <a:ea typeface="Antinoou" pitchFamily="2" charset="-128"/>
            </a:endParaRPr>
          </a:p>
        </p:txBody>
      </p:sp>
      <p:sp>
        <p:nvSpPr>
          <p:cNvPr id="3" name="2 Marcador de contenido"/>
          <p:cNvSpPr>
            <a:spLocks noGrp="1"/>
          </p:cNvSpPr>
          <p:nvPr>
            <p:ph sz="quarter" idx="1"/>
          </p:nvPr>
        </p:nvSpPr>
        <p:spPr/>
        <p:txBody>
          <a:bodyPr>
            <a:normAutofit fontScale="92500"/>
          </a:bodyPr>
          <a:lstStyle/>
          <a:p>
            <a:pPr>
              <a:buClr>
                <a:srgbClr val="C00000"/>
              </a:buClr>
            </a:pPr>
            <a:r>
              <a:rPr lang="es-AR" dirty="0" smtClean="0">
                <a:solidFill>
                  <a:srgbClr val="1D0C2A"/>
                </a:solidFill>
                <a:latin typeface="Antinoou" pitchFamily="2" charset="-128"/>
                <a:ea typeface="Antinoou" pitchFamily="2" charset="-128"/>
              </a:rPr>
              <a:t>HESÍODO y la compilación de la tradición griega</a:t>
            </a:r>
          </a:p>
          <a:p>
            <a:pPr>
              <a:buClr>
                <a:srgbClr val="C00000"/>
              </a:buClr>
            </a:pPr>
            <a:r>
              <a:rPr lang="es-AR" dirty="0" smtClean="0">
                <a:solidFill>
                  <a:srgbClr val="1D0C2A"/>
                </a:solidFill>
                <a:latin typeface="Antinoou" pitchFamily="2" charset="-128"/>
                <a:ea typeface="Antinoou" pitchFamily="2" charset="-128"/>
              </a:rPr>
              <a:t>Cuenta cómo el universo  material vino a la existencia</a:t>
            </a:r>
          </a:p>
          <a:p>
            <a:pPr>
              <a:buClr>
                <a:srgbClr val="C00000"/>
              </a:buClr>
            </a:pPr>
            <a:r>
              <a:rPr lang="es-AR" dirty="0" smtClean="0">
                <a:solidFill>
                  <a:srgbClr val="1D0C2A"/>
                </a:solidFill>
                <a:latin typeface="Antinoou" pitchFamily="2" charset="-128"/>
                <a:ea typeface="Antinoou" pitchFamily="2" charset="-128"/>
              </a:rPr>
              <a:t>En la Teogonía LOS DIOSES SON EL MUNDO</a:t>
            </a:r>
          </a:p>
          <a:p>
            <a:pPr>
              <a:buClr>
                <a:srgbClr val="C00000"/>
              </a:buClr>
            </a:pPr>
            <a:r>
              <a:rPr lang="es-AR" dirty="0" smtClean="0">
                <a:solidFill>
                  <a:srgbClr val="1D0C2A"/>
                </a:solidFill>
                <a:latin typeface="Antinoou" pitchFamily="2" charset="-128"/>
                <a:ea typeface="Antinoou" pitchFamily="2" charset="-128"/>
              </a:rPr>
              <a:t>Los dioses NO CREARON el universo, sino SON PARTE DE ÉL</a:t>
            </a:r>
          </a:p>
          <a:p>
            <a:pPr>
              <a:buClr>
                <a:srgbClr val="C00000"/>
              </a:buClr>
            </a:pPr>
            <a:r>
              <a:rPr lang="es-AR" dirty="0" smtClean="0">
                <a:solidFill>
                  <a:srgbClr val="1D0C2A"/>
                </a:solidFill>
                <a:latin typeface="Antinoou" pitchFamily="2" charset="-128"/>
                <a:ea typeface="Antinoou" pitchFamily="2" charset="-128"/>
              </a:rPr>
              <a:t>No hay CREADOR EXTERNO en la MITOLOGÍA, los dioses son PODEROSOS pero no OMNIPOTENTES</a:t>
            </a:r>
          </a:p>
          <a:p>
            <a:pPr>
              <a:buClr>
                <a:srgbClr val="C00000"/>
              </a:buClr>
            </a:pPr>
            <a:r>
              <a:rPr lang="es-AR" dirty="0" smtClean="0">
                <a:solidFill>
                  <a:srgbClr val="1D0C2A"/>
                </a:solidFill>
                <a:latin typeface="Antinoou" pitchFamily="2" charset="-128"/>
                <a:ea typeface="Antinoou" pitchFamily="2" charset="-128"/>
              </a:rPr>
              <a:t>Son ANTROPOMÓRFICOS</a:t>
            </a:r>
            <a:endParaRPr lang="es-AR" dirty="0">
              <a:solidFill>
                <a:srgbClr val="1D0C2A"/>
              </a:solidFill>
              <a:latin typeface="Antinoou" pitchFamily="2" charset="-128"/>
              <a:ea typeface="Antinoou" pitchFamily="2" charset="-128"/>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aos.jpg"/>
          <p:cNvPicPr>
            <a:picLocks noChangeAspect="1"/>
          </p:cNvPicPr>
          <p:nvPr/>
        </p:nvPicPr>
        <p:blipFill>
          <a:blip r:embed="rId2"/>
          <a:stretch>
            <a:fillRect/>
          </a:stretch>
        </p:blipFill>
        <p:spPr>
          <a:xfrm>
            <a:off x="0" y="1"/>
            <a:ext cx="9144000" cy="6858000"/>
          </a:xfrm>
          <a:prstGeom prst="rect">
            <a:avLst/>
          </a:prstGeom>
        </p:spPr>
      </p:pic>
      <p:sp>
        <p:nvSpPr>
          <p:cNvPr id="2" name="1 Título"/>
          <p:cNvSpPr>
            <a:spLocks noGrp="1"/>
          </p:cNvSpPr>
          <p:nvPr>
            <p:ph type="title"/>
          </p:nvPr>
        </p:nvSpPr>
        <p:spPr/>
        <p:txBody>
          <a:bodyPr/>
          <a:lstStyle/>
          <a:p>
            <a:r>
              <a:rPr lang="es-AR" dirty="0" smtClean="0">
                <a:solidFill>
                  <a:srgbClr val="FF0000"/>
                </a:solidFill>
                <a:latin typeface="Britannic Bold" pitchFamily="34" charset="0"/>
              </a:rPr>
              <a:t>CAOS - ΧΑΟΣ</a:t>
            </a:r>
            <a:endParaRPr lang="es-AR" dirty="0">
              <a:solidFill>
                <a:srgbClr val="FF0000"/>
              </a:solidFill>
              <a:latin typeface="Britannic Bold" pitchFamily="34" charset="0"/>
            </a:endParaRPr>
          </a:p>
        </p:txBody>
      </p:sp>
      <p:sp>
        <p:nvSpPr>
          <p:cNvPr id="3" name="2 Marcador de contenido"/>
          <p:cNvSpPr>
            <a:spLocks noGrp="1"/>
          </p:cNvSpPr>
          <p:nvPr>
            <p:ph sz="quarter" idx="1"/>
          </p:nvPr>
        </p:nvSpPr>
        <p:spPr/>
        <p:txBody>
          <a:bodyPr>
            <a:normAutofit fontScale="92500"/>
          </a:bodyPr>
          <a:lstStyle/>
          <a:p>
            <a:pPr>
              <a:buClr>
                <a:srgbClr val="C00000"/>
              </a:buClr>
            </a:pPr>
            <a:r>
              <a:rPr lang="es-AR" b="1" dirty="0" smtClean="0">
                <a:solidFill>
                  <a:srgbClr val="FF6D6D"/>
                </a:solidFill>
                <a:latin typeface="Britannic Bold" pitchFamily="34" charset="0"/>
              </a:rPr>
              <a:t>“En todas las cosmogonías, detrás, y más allá de la deidad creativa, hay una deidad superior, un Plan, un Arquitecto, de Quien el Creador es su agente ejecutivo. Y aún más alto, más allá, hacia dentro y fuera, se encuentra lo Incognoscible, lo Desconocido, la Fuente y Causa de todas estas emanaciones” (</a:t>
            </a:r>
            <a:r>
              <a:rPr lang="es-AR" b="1" i="1" dirty="0" smtClean="0">
                <a:solidFill>
                  <a:srgbClr val="FF6D6D"/>
                </a:solidFill>
                <a:latin typeface="Britannic Bold" pitchFamily="34" charset="0"/>
              </a:rPr>
              <a:t>Doctrina Secreta</a:t>
            </a:r>
            <a:r>
              <a:rPr lang="es-AR" b="1" dirty="0" smtClean="0">
                <a:solidFill>
                  <a:srgbClr val="FF6D6D"/>
                </a:solidFill>
                <a:latin typeface="Britannic Bold" pitchFamily="34" charset="0"/>
              </a:rPr>
              <a:t>, vol. 2)</a:t>
            </a:r>
          </a:p>
          <a:p>
            <a:pPr>
              <a:buClr>
                <a:srgbClr val="C00000"/>
              </a:buClr>
            </a:pPr>
            <a:endParaRPr lang="es-AR" b="1" dirty="0" smtClean="0">
              <a:solidFill>
                <a:srgbClr val="FF0000"/>
              </a:solidFill>
              <a:latin typeface="Britannic Bold" pitchFamily="34" charset="0"/>
            </a:endParaRPr>
          </a:p>
          <a:p>
            <a:pPr>
              <a:buClr>
                <a:srgbClr val="C00000"/>
              </a:buClr>
            </a:pPr>
            <a:r>
              <a:rPr lang="es-AR" b="1" dirty="0" smtClean="0">
                <a:solidFill>
                  <a:srgbClr val="FF0000"/>
                </a:solidFill>
                <a:latin typeface="Britannic Bold" pitchFamily="34" charset="0"/>
              </a:rPr>
              <a:t>CAOS es el estado de materia previo a toda manifestación </a:t>
            </a:r>
            <a:r>
              <a:rPr lang="es-AR" b="1" i="1" dirty="0" err="1" smtClean="0">
                <a:solidFill>
                  <a:srgbClr val="FF0000"/>
                </a:solidFill>
                <a:latin typeface="Britannic Bold" pitchFamily="34" charset="0"/>
              </a:rPr>
              <a:t>manvantárica</a:t>
            </a:r>
            <a:r>
              <a:rPr lang="es-AR" b="1" dirty="0" smtClean="0">
                <a:solidFill>
                  <a:srgbClr val="FF0000"/>
                </a:solidFill>
                <a:latin typeface="Britannic Bold" pitchFamily="34" charset="0"/>
              </a:rPr>
              <a:t>. </a:t>
            </a:r>
            <a:endParaRPr lang="es-AR" b="1" dirty="0">
              <a:solidFill>
                <a:srgbClr val="FF0000"/>
              </a:solidFill>
              <a:latin typeface="Britannic Bold" pitchFamily="34"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AOS 2.jpg"/>
          <p:cNvPicPr>
            <a:picLocks noChangeAspect="1"/>
          </p:cNvPicPr>
          <p:nvPr/>
        </p:nvPicPr>
        <p:blipFill>
          <a:blip r:embed="rId2"/>
          <a:stretch>
            <a:fillRect/>
          </a:stretch>
        </p:blipFill>
        <p:spPr>
          <a:xfrm>
            <a:off x="0" y="0"/>
            <a:ext cx="9144000" cy="6858000"/>
          </a:xfrm>
          <a:prstGeom prst="rect">
            <a:avLst/>
          </a:prstGeom>
        </p:spPr>
      </p:pic>
      <p:sp>
        <p:nvSpPr>
          <p:cNvPr id="2" name="1 Título"/>
          <p:cNvSpPr>
            <a:spLocks noGrp="1"/>
          </p:cNvSpPr>
          <p:nvPr>
            <p:ph type="title"/>
          </p:nvPr>
        </p:nvSpPr>
        <p:spPr/>
        <p:txBody>
          <a:bodyPr/>
          <a:lstStyle/>
          <a:p>
            <a:r>
              <a:rPr lang="es-AR" dirty="0" smtClean="0">
                <a:solidFill>
                  <a:srgbClr val="00B050"/>
                </a:solidFill>
                <a:latin typeface="Britannic Bold" pitchFamily="34" charset="0"/>
              </a:rPr>
              <a:t>CAOS - ΧΑΟΣ</a:t>
            </a:r>
            <a:endParaRPr lang="es-AR" dirty="0">
              <a:solidFill>
                <a:srgbClr val="00B050"/>
              </a:solidFill>
            </a:endParaRPr>
          </a:p>
        </p:txBody>
      </p:sp>
      <p:sp>
        <p:nvSpPr>
          <p:cNvPr id="3" name="2 Marcador de contenido"/>
          <p:cNvSpPr>
            <a:spLocks noGrp="1"/>
          </p:cNvSpPr>
          <p:nvPr>
            <p:ph sz="quarter" idx="1"/>
          </p:nvPr>
        </p:nvSpPr>
        <p:spPr/>
        <p:txBody>
          <a:bodyPr anchor="b" anchorCtr="0"/>
          <a:lstStyle/>
          <a:p>
            <a:pPr>
              <a:buClr>
                <a:srgbClr val="C00000"/>
              </a:buClr>
            </a:pPr>
            <a:r>
              <a:rPr lang="el-GR" b="1" dirty="0" smtClean="0">
                <a:solidFill>
                  <a:srgbClr val="5BFFA5"/>
                </a:solidFill>
              </a:rPr>
              <a:t>ἤτοι μὲν πρώτιστα Χάος γένετ'·</a:t>
            </a:r>
            <a:endParaRPr lang="es-AR" b="1" dirty="0" smtClean="0">
              <a:solidFill>
                <a:srgbClr val="5BFFA5"/>
              </a:solidFill>
            </a:endParaRPr>
          </a:p>
          <a:p>
            <a:pPr>
              <a:buClr>
                <a:srgbClr val="C00000"/>
              </a:buClr>
            </a:pPr>
            <a:r>
              <a:rPr lang="es-AR" b="1" dirty="0" smtClean="0">
                <a:solidFill>
                  <a:srgbClr val="5BFFA5"/>
                </a:solidFill>
              </a:rPr>
              <a:t>“En verdad el CAOS fue primero que todo” (</a:t>
            </a:r>
            <a:r>
              <a:rPr lang="es-AR" b="1" dirty="0" err="1" smtClean="0">
                <a:solidFill>
                  <a:srgbClr val="5BFFA5"/>
                </a:solidFill>
              </a:rPr>
              <a:t>Hesíodo</a:t>
            </a:r>
            <a:r>
              <a:rPr lang="es-AR" b="1" dirty="0" smtClean="0">
                <a:solidFill>
                  <a:srgbClr val="5BFFA5"/>
                </a:solidFill>
              </a:rPr>
              <a:t>, </a:t>
            </a:r>
            <a:r>
              <a:rPr lang="es-AR" b="1" i="1" dirty="0" smtClean="0">
                <a:solidFill>
                  <a:srgbClr val="5BFFA5"/>
                </a:solidFill>
              </a:rPr>
              <a:t>Teogonía</a:t>
            </a:r>
            <a:r>
              <a:rPr lang="es-AR" b="1" dirty="0" smtClean="0">
                <a:solidFill>
                  <a:srgbClr val="5BFFA5"/>
                </a:solidFill>
              </a:rPr>
              <a:t>, 116)</a:t>
            </a:r>
          </a:p>
          <a:p>
            <a:pPr>
              <a:buClr>
                <a:srgbClr val="C00000"/>
              </a:buClr>
            </a:pPr>
            <a:r>
              <a:rPr lang="el-GR" b="1" dirty="0" smtClean="0">
                <a:solidFill>
                  <a:srgbClr val="5BFFA5"/>
                </a:solidFill>
              </a:rPr>
              <a:t>Χάος</a:t>
            </a:r>
            <a:r>
              <a:rPr lang="es-AR" b="1" dirty="0" smtClean="0">
                <a:solidFill>
                  <a:srgbClr val="5BFFA5"/>
                </a:solidFill>
              </a:rPr>
              <a:t>: materia informe, espacio infinito, abismo, oscuridad infinita. “una cavidad, un bostezo”. </a:t>
            </a:r>
          </a:p>
          <a:p>
            <a:pPr>
              <a:buClr>
                <a:srgbClr val="C00000"/>
              </a:buClr>
            </a:pPr>
            <a:r>
              <a:rPr lang="es-AR" b="1" dirty="0" smtClean="0">
                <a:solidFill>
                  <a:srgbClr val="5BFFA5"/>
                </a:solidFill>
              </a:rPr>
              <a:t>CAOS – THEOS - KOSMOS</a:t>
            </a:r>
            <a:endParaRPr lang="es-AR" b="1" dirty="0">
              <a:solidFill>
                <a:srgbClr val="5BFFA5"/>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5" name="14 Imagen" descr="DOCTRINA SECRETA 2.jpg"/>
          <p:cNvPicPr>
            <a:picLocks noChangeAspect="1"/>
          </p:cNvPicPr>
          <p:nvPr/>
        </p:nvPicPr>
        <p:blipFill>
          <a:blip r:embed="rId2"/>
          <a:stretch>
            <a:fillRect/>
          </a:stretch>
        </p:blipFill>
        <p:spPr>
          <a:xfrm rot="19985094">
            <a:off x="720438" y="1095814"/>
            <a:ext cx="5943600" cy="4605338"/>
          </a:xfrm>
          <a:prstGeom prst="rect">
            <a:avLst/>
          </a:prstGeom>
        </p:spPr>
      </p:pic>
      <p:sp>
        <p:nvSpPr>
          <p:cNvPr id="3" name="2 Título"/>
          <p:cNvSpPr>
            <a:spLocks noGrp="1"/>
          </p:cNvSpPr>
          <p:nvPr>
            <p:ph type="title"/>
          </p:nvPr>
        </p:nvSpPr>
        <p:spPr/>
        <p:txBody>
          <a:bodyPr>
            <a:normAutofit/>
          </a:bodyPr>
          <a:lstStyle/>
          <a:p>
            <a:r>
              <a:rPr lang="es-AR" sz="3200" b="1" dirty="0" smtClean="0"/>
              <a:t>LA DOCTRINA SECRETA</a:t>
            </a:r>
            <a:endParaRPr lang="es-AR" sz="3200" b="1" dirty="0"/>
          </a:p>
        </p:txBody>
      </p:sp>
      <p:pic>
        <p:nvPicPr>
          <p:cNvPr id="13" name="12 Imagen" descr="DOCTRINA SECRETA COVER.jpg"/>
          <p:cNvPicPr>
            <a:picLocks noChangeAspect="1"/>
          </p:cNvPicPr>
          <p:nvPr/>
        </p:nvPicPr>
        <p:blipFill>
          <a:blip r:embed="rId3"/>
          <a:stretch>
            <a:fillRect/>
          </a:stretch>
        </p:blipFill>
        <p:spPr>
          <a:xfrm rot="1375526">
            <a:off x="4495800" y="1524000"/>
            <a:ext cx="3295650" cy="4762500"/>
          </a:xfrm>
          <a:prstGeom prst="rect">
            <a:avLst/>
          </a:prstGeom>
        </p:spPr>
      </p:pic>
      <p:pic>
        <p:nvPicPr>
          <p:cNvPr id="14" name="13 Imagen" descr="DOCTRINA SECRETA.jpg"/>
          <p:cNvPicPr>
            <a:picLocks noChangeAspect="1"/>
          </p:cNvPicPr>
          <p:nvPr/>
        </p:nvPicPr>
        <p:blipFill>
          <a:blip r:embed="rId4"/>
          <a:stretch>
            <a:fillRect/>
          </a:stretch>
        </p:blipFill>
        <p:spPr>
          <a:xfrm>
            <a:off x="2133600" y="2209800"/>
            <a:ext cx="2476500" cy="329565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fltVal val="0"/>
                                          </p:val>
                                        </p:tav>
                                        <p:tav tm="100000">
                                          <p:val>
                                            <p:strVal val="#ppt_w"/>
                                          </p:val>
                                        </p:tav>
                                      </p:tavLst>
                                    </p:anim>
                                    <p:anim calcmode="lin" valueType="num">
                                      <p:cBhvr>
                                        <p:cTn id="13" dur="1000" fill="hold"/>
                                        <p:tgtEl>
                                          <p:spTgt spid="13"/>
                                        </p:tgtEl>
                                        <p:attrNameLst>
                                          <p:attrName>ppt_h</p:attrName>
                                        </p:attrNameLst>
                                      </p:cBhvr>
                                      <p:tavLst>
                                        <p:tav tm="0">
                                          <p:val>
                                            <p:fltVal val="0"/>
                                          </p:val>
                                        </p:tav>
                                        <p:tav tm="100000">
                                          <p:val>
                                            <p:strVal val="#ppt_h"/>
                                          </p:val>
                                        </p:tav>
                                      </p:tavLst>
                                    </p:anim>
                                    <p:anim calcmode="lin" valueType="num">
                                      <p:cBhvr>
                                        <p:cTn id="14"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 name="3 Marcador de contenido" descr="GEA URANO.jpg"/>
          <p:cNvPicPr>
            <a:picLocks noGrp="1" noChangeAspect="1"/>
          </p:cNvPicPr>
          <p:nvPr>
            <p:ph sz="quarter" idx="1"/>
          </p:nvPr>
        </p:nvPicPr>
        <p:blipFill>
          <a:blip r:embed="rId2"/>
          <a:stretch>
            <a:fillRect/>
          </a:stretch>
        </p:blipFill>
        <p:spPr>
          <a:xfrm>
            <a:off x="0" y="0"/>
            <a:ext cx="9144000" cy="6858000"/>
          </a:xfrm>
        </p:spPr>
      </p:pic>
      <p:sp>
        <p:nvSpPr>
          <p:cNvPr id="2" name="1 Título"/>
          <p:cNvSpPr>
            <a:spLocks noGrp="1"/>
          </p:cNvSpPr>
          <p:nvPr>
            <p:ph type="title"/>
          </p:nvPr>
        </p:nvSpPr>
        <p:spPr/>
        <p:txBody>
          <a:bodyPr>
            <a:normAutofit/>
          </a:bodyPr>
          <a:lstStyle/>
          <a:p>
            <a:pPr algn="ctr"/>
            <a:r>
              <a:rPr lang="es-AR" b="1" dirty="0" smtClean="0">
                <a:solidFill>
                  <a:schemeClr val="bg1"/>
                </a:solidFill>
              </a:rPr>
              <a:t>GEA y URANO</a:t>
            </a:r>
            <a:endParaRPr lang="es-AR" b="1" dirty="0">
              <a:solidFill>
                <a:schemeClr val="bg1"/>
              </a:solidFill>
            </a:endParaRPr>
          </a:p>
        </p:txBody>
      </p:sp>
      <p:sp>
        <p:nvSpPr>
          <p:cNvPr id="5" name="4 CuadroTexto"/>
          <p:cNvSpPr txBox="1"/>
          <p:nvPr/>
        </p:nvSpPr>
        <p:spPr>
          <a:xfrm>
            <a:off x="838200" y="4953000"/>
            <a:ext cx="7848600" cy="1754326"/>
          </a:xfrm>
          <a:prstGeom prst="rect">
            <a:avLst/>
          </a:prstGeom>
          <a:noFill/>
        </p:spPr>
        <p:txBody>
          <a:bodyPr wrap="square" rtlCol="0">
            <a:spAutoFit/>
          </a:bodyPr>
          <a:lstStyle/>
          <a:p>
            <a:endParaRPr lang="es-AR" dirty="0" smtClean="0">
              <a:latin typeface="Arial Black" pitchFamily="34" charset="0"/>
            </a:endParaRPr>
          </a:p>
          <a:p>
            <a:endParaRPr lang="es-AR" dirty="0" smtClean="0">
              <a:latin typeface="Arial Black" pitchFamily="34" charset="0"/>
            </a:endParaRPr>
          </a:p>
          <a:p>
            <a:endParaRPr lang="es-AR" dirty="0" smtClean="0">
              <a:latin typeface="Arial Black" pitchFamily="34" charset="0"/>
            </a:endParaRPr>
          </a:p>
          <a:p>
            <a:endParaRPr lang="es-AR" dirty="0" smtClean="0">
              <a:latin typeface="Arial Black" pitchFamily="34" charset="0"/>
            </a:endParaRPr>
          </a:p>
          <a:p>
            <a:r>
              <a:rPr lang="es-AR" sz="3600" b="1" dirty="0" smtClean="0">
                <a:latin typeface="Agency FB" pitchFamily="34" charset="0"/>
              </a:rPr>
              <a:t>Dualidad primigenia: </a:t>
            </a:r>
            <a:r>
              <a:rPr lang="es-AR" sz="3600" b="1" dirty="0" err="1" smtClean="0">
                <a:latin typeface="Agency FB" pitchFamily="34" charset="0"/>
              </a:rPr>
              <a:t>Mûlaprakriti</a:t>
            </a:r>
            <a:r>
              <a:rPr lang="es-AR" sz="3600" b="1" dirty="0" smtClean="0">
                <a:latin typeface="Agency FB" pitchFamily="34" charset="0"/>
              </a:rPr>
              <a:t> - </a:t>
            </a:r>
            <a:r>
              <a:rPr lang="es-AR" sz="3600" b="1" dirty="0" err="1" smtClean="0">
                <a:latin typeface="Agency FB" pitchFamily="34" charset="0"/>
              </a:rPr>
              <a:t>Parabrahman</a:t>
            </a:r>
            <a:endParaRPr lang="es-AR" sz="3600" b="1" dirty="0">
              <a:latin typeface="Agency FB" pitchFamily="34"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additive="base">
                                        <p:cTn id="1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604900"/>
        </a:solidFill>
        <a:effectLst/>
      </p:bgPr>
    </p:bg>
    <p:spTree>
      <p:nvGrpSpPr>
        <p:cNvPr id="1" name=""/>
        <p:cNvGrpSpPr/>
        <p:nvPr/>
      </p:nvGrpSpPr>
      <p:grpSpPr>
        <a:xfrm>
          <a:off x="0" y="0"/>
          <a:ext cx="0" cy="0"/>
          <a:chOff x="0" y="0"/>
          <a:chExt cx="0" cy="0"/>
        </a:xfrm>
      </p:grpSpPr>
      <p:pic>
        <p:nvPicPr>
          <p:cNvPr id="5" name="4 Imagen" descr="time.jpg"/>
          <p:cNvPicPr>
            <a:picLocks noChangeAspect="1"/>
          </p:cNvPicPr>
          <p:nvPr/>
        </p:nvPicPr>
        <p:blipFill>
          <a:blip r:embed="rId2"/>
          <a:stretch>
            <a:fillRect/>
          </a:stretch>
        </p:blipFill>
        <p:spPr>
          <a:xfrm>
            <a:off x="0" y="1524000"/>
            <a:ext cx="9144000" cy="5333999"/>
          </a:xfrm>
          <a:prstGeom prst="rect">
            <a:avLst/>
          </a:prstGeom>
        </p:spPr>
      </p:pic>
      <p:sp>
        <p:nvSpPr>
          <p:cNvPr id="2" name="1 Título"/>
          <p:cNvSpPr>
            <a:spLocks noGrp="1"/>
          </p:cNvSpPr>
          <p:nvPr>
            <p:ph type="title"/>
          </p:nvPr>
        </p:nvSpPr>
        <p:spPr/>
        <p:txBody>
          <a:bodyPr/>
          <a:lstStyle/>
          <a:p>
            <a:r>
              <a:rPr lang="es-AR" dirty="0" smtClean="0">
                <a:solidFill>
                  <a:srgbClr val="A49A9A"/>
                </a:solidFill>
                <a:latin typeface="Britannic Bold" pitchFamily="34" charset="0"/>
              </a:rPr>
              <a:t>EL TIEMPO y la MANIFESTACIÓN</a:t>
            </a:r>
            <a:endParaRPr lang="es-AR" dirty="0">
              <a:solidFill>
                <a:srgbClr val="A49A9A"/>
              </a:solidFill>
              <a:latin typeface="Britannic Bold" pitchFamily="34" charset="0"/>
            </a:endParaRPr>
          </a:p>
        </p:txBody>
      </p:sp>
      <p:sp>
        <p:nvSpPr>
          <p:cNvPr id="3" name="2 Marcador de contenido"/>
          <p:cNvSpPr>
            <a:spLocks noGrp="1"/>
          </p:cNvSpPr>
          <p:nvPr>
            <p:ph sz="quarter" idx="1"/>
          </p:nvPr>
        </p:nvSpPr>
        <p:spPr/>
        <p:txBody>
          <a:bodyPr>
            <a:scene3d>
              <a:camera prst="orthographicFront">
                <a:rot lat="0" lon="0" rev="1200000"/>
              </a:camera>
              <a:lightRig rig="threePt" dir="t"/>
            </a:scene3d>
          </a:bodyPr>
          <a:lstStyle/>
          <a:p>
            <a:pPr>
              <a:buClr>
                <a:srgbClr val="C00000"/>
              </a:buClr>
            </a:pPr>
            <a:endParaRPr lang="es-AR" dirty="0" smtClean="0">
              <a:solidFill>
                <a:srgbClr val="AFA7A7"/>
              </a:solidFill>
              <a:latin typeface="Papyrus" pitchFamily="66" charset="0"/>
            </a:endParaRPr>
          </a:p>
          <a:p>
            <a:pPr>
              <a:buClr>
                <a:srgbClr val="C00000"/>
              </a:buClr>
            </a:pPr>
            <a:endParaRPr lang="es-AR" dirty="0" smtClean="0">
              <a:solidFill>
                <a:srgbClr val="AFA7A7"/>
              </a:solidFill>
              <a:latin typeface="Papyrus" pitchFamily="66" charset="0"/>
            </a:endParaRPr>
          </a:p>
          <a:p>
            <a:pPr>
              <a:buClr>
                <a:srgbClr val="C00000"/>
              </a:buClr>
            </a:pPr>
            <a:endParaRPr lang="es-AR" dirty="0" smtClean="0">
              <a:solidFill>
                <a:srgbClr val="AFA7A7"/>
              </a:solidFill>
              <a:latin typeface="Papyrus" pitchFamily="66" charset="0"/>
            </a:endParaRPr>
          </a:p>
          <a:p>
            <a:pPr>
              <a:buClr>
                <a:srgbClr val="C00000"/>
              </a:buClr>
            </a:pPr>
            <a:r>
              <a:rPr lang="es-AR" sz="4000" dirty="0" smtClean="0">
                <a:solidFill>
                  <a:srgbClr val="AFA7A7"/>
                </a:solidFill>
                <a:latin typeface="Papyrus" pitchFamily="66" charset="0"/>
              </a:rPr>
              <a:t>                 </a:t>
            </a:r>
            <a:r>
              <a:rPr lang="es-AR" sz="4000" b="1" dirty="0" smtClean="0">
                <a:solidFill>
                  <a:srgbClr val="AFA7A7"/>
                </a:solidFill>
                <a:latin typeface="Papyrus" pitchFamily="66" charset="0"/>
              </a:rPr>
              <a:t>ΚΡΟΝΟΣ - ΧΡΟΝΟΣ</a:t>
            </a:r>
            <a:endParaRPr lang="es-AR" sz="4000" b="1" dirty="0">
              <a:solidFill>
                <a:srgbClr val="AFA7A7"/>
              </a:solidFill>
              <a:latin typeface="Papyrus" pitchFamily="66"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universal_life_energy_by_erwebb.jpg"/>
          <p:cNvPicPr>
            <a:picLocks noChangeAspect="1"/>
          </p:cNvPicPr>
          <p:nvPr/>
        </p:nvPicPr>
        <p:blipFill>
          <a:blip r:embed="rId2">
            <a:duotone>
              <a:schemeClr val="accent1">
                <a:shade val="45000"/>
                <a:satMod val="135000"/>
              </a:schemeClr>
              <a:prstClr val="white"/>
            </a:duotone>
          </a:blip>
          <a:stretch>
            <a:fillRect/>
          </a:stretch>
        </p:blipFill>
        <p:spPr>
          <a:xfrm>
            <a:off x="0" y="0"/>
            <a:ext cx="9144000" cy="6858000"/>
          </a:xfrm>
          <a:prstGeom prst="rect">
            <a:avLst/>
          </a:prstGeom>
        </p:spPr>
      </p:pic>
      <p:sp>
        <p:nvSpPr>
          <p:cNvPr id="2" name="1 Título"/>
          <p:cNvSpPr>
            <a:spLocks noGrp="1"/>
          </p:cNvSpPr>
          <p:nvPr>
            <p:ph type="title"/>
          </p:nvPr>
        </p:nvSpPr>
        <p:spPr/>
        <p:txBody>
          <a:bodyPr>
            <a:normAutofit/>
          </a:bodyPr>
          <a:lstStyle/>
          <a:p>
            <a:r>
              <a:rPr lang="es-AR" b="1" dirty="0" smtClean="0">
                <a:solidFill>
                  <a:srgbClr val="FF0000"/>
                </a:solidFill>
                <a:latin typeface="Agency FB" pitchFamily="34" charset="0"/>
              </a:rPr>
              <a:t>TRES PROPOSICIONES FUNDAMENTALES</a:t>
            </a:r>
            <a:endParaRPr lang="es-AR" b="1" dirty="0">
              <a:solidFill>
                <a:srgbClr val="FF0000"/>
              </a:solidFill>
              <a:latin typeface="Agency FB" pitchFamily="34" charset="0"/>
            </a:endParaRPr>
          </a:p>
        </p:txBody>
      </p:sp>
      <p:sp>
        <p:nvSpPr>
          <p:cNvPr id="3" name="2 Marcador de contenido"/>
          <p:cNvSpPr>
            <a:spLocks noGrp="1"/>
          </p:cNvSpPr>
          <p:nvPr>
            <p:ph sz="quarter" idx="1"/>
          </p:nvPr>
        </p:nvSpPr>
        <p:spPr>
          <a:effectLst>
            <a:glow rad="228600">
              <a:schemeClr val="accent4">
                <a:satMod val="175000"/>
                <a:alpha val="40000"/>
              </a:schemeClr>
            </a:glow>
          </a:effectLst>
        </p:spPr>
        <p:txBody>
          <a:bodyPr>
            <a:normAutofit fontScale="85000" lnSpcReduction="10000"/>
          </a:bodyPr>
          <a:lstStyle/>
          <a:p>
            <a:pPr marL="514350" indent="-514350">
              <a:buNone/>
            </a:pPr>
            <a:r>
              <a:rPr lang="es-AR" dirty="0" smtClean="0"/>
              <a:t>1 - Un principio omnipresente, eterno, ilimitado e inmutable sobre el cual toda especulación es imposible. </a:t>
            </a:r>
          </a:p>
          <a:p>
            <a:pPr>
              <a:buNone/>
            </a:pPr>
            <a:r>
              <a:rPr lang="es-AR" dirty="0" smtClean="0"/>
              <a:t> </a:t>
            </a:r>
          </a:p>
          <a:p>
            <a:pPr>
              <a:buNone/>
            </a:pPr>
            <a:r>
              <a:rPr lang="es-AR" dirty="0" smtClean="0"/>
              <a:t>2 - La eternidad del Cosmos como plano ilimitado, periódicamente escenario de innumerables universos que se manifiestan y desaparecen incesantemente.</a:t>
            </a:r>
          </a:p>
          <a:p>
            <a:pPr algn="just">
              <a:buNone/>
            </a:pPr>
            <a:r>
              <a:rPr lang="es-AR" sz="3200" b="1" i="1" dirty="0" smtClean="0">
                <a:solidFill>
                  <a:schemeClr val="bg1"/>
                </a:solidFill>
                <a:latin typeface="Perpetua" pitchFamily="18" charset="0"/>
              </a:rPr>
              <a:t>     </a:t>
            </a:r>
            <a:r>
              <a:rPr lang="es-AR" sz="3200" b="1" i="1" dirty="0" smtClean="0">
                <a:solidFill>
                  <a:srgbClr val="FF0000"/>
                </a:solidFill>
                <a:latin typeface="Perpetua" pitchFamily="18" charset="0"/>
              </a:rPr>
              <a:t>No es creado</a:t>
            </a:r>
            <a:r>
              <a:rPr lang="es-AR" sz="3200" b="1" dirty="0" smtClean="0">
                <a:solidFill>
                  <a:srgbClr val="FF0000"/>
                </a:solidFill>
                <a:latin typeface="Perpetua" pitchFamily="18" charset="0"/>
              </a:rPr>
              <a:t>, sino </a:t>
            </a:r>
            <a:r>
              <a:rPr lang="es-AR" sz="3200" b="1" i="1" dirty="0" smtClean="0">
                <a:solidFill>
                  <a:srgbClr val="FF0000"/>
                </a:solidFill>
                <a:latin typeface="Perpetua" pitchFamily="18" charset="0"/>
              </a:rPr>
              <a:t>viene a la existencia</a:t>
            </a:r>
          </a:p>
          <a:p>
            <a:pPr algn="just">
              <a:buNone/>
            </a:pPr>
            <a:r>
              <a:rPr lang="es-AR" sz="3200" b="1" dirty="0" smtClean="0">
                <a:solidFill>
                  <a:srgbClr val="FF0000"/>
                </a:solidFill>
                <a:latin typeface="Perpetua" pitchFamily="18" charset="0"/>
              </a:rPr>
              <a:t>     Es “</a:t>
            </a:r>
            <a:r>
              <a:rPr lang="es-AR" sz="3200" b="1" i="1" dirty="0" smtClean="0">
                <a:solidFill>
                  <a:srgbClr val="FF0000"/>
                </a:solidFill>
                <a:latin typeface="Perpetua" pitchFamily="18" charset="0"/>
              </a:rPr>
              <a:t>exhalado</a:t>
            </a:r>
            <a:r>
              <a:rPr lang="es-AR" sz="3200" b="1" dirty="0" smtClean="0">
                <a:solidFill>
                  <a:srgbClr val="FF0000"/>
                </a:solidFill>
                <a:latin typeface="Perpetua" pitchFamily="18" charset="0"/>
              </a:rPr>
              <a:t>” e “</a:t>
            </a:r>
            <a:r>
              <a:rPr lang="es-AR" sz="3200" b="1" i="1" dirty="0" smtClean="0">
                <a:solidFill>
                  <a:srgbClr val="FF0000"/>
                </a:solidFill>
                <a:latin typeface="Perpetua" pitchFamily="18" charset="0"/>
              </a:rPr>
              <a:t>inhalado</a:t>
            </a:r>
            <a:r>
              <a:rPr lang="es-AR" sz="3200" b="1" dirty="0" smtClean="0">
                <a:solidFill>
                  <a:srgbClr val="FF0000"/>
                </a:solidFill>
                <a:latin typeface="Perpetua" pitchFamily="18" charset="0"/>
              </a:rPr>
              <a:t>” por </a:t>
            </a:r>
            <a:r>
              <a:rPr lang="es-AR" sz="3200" b="1" i="1" dirty="0" smtClean="0">
                <a:solidFill>
                  <a:srgbClr val="FF0000"/>
                </a:solidFill>
                <a:latin typeface="Perpetua" pitchFamily="18" charset="0"/>
              </a:rPr>
              <a:t>ciclos</a:t>
            </a:r>
            <a:r>
              <a:rPr lang="es-AR" sz="3200" b="1" dirty="0" smtClean="0">
                <a:solidFill>
                  <a:srgbClr val="FF0000"/>
                </a:solidFill>
                <a:latin typeface="Perpetua" pitchFamily="18" charset="0"/>
              </a:rPr>
              <a:t>, siendo irradiado de una naturaleza absoluta e inefable.</a:t>
            </a:r>
          </a:p>
          <a:p>
            <a:pPr algn="just">
              <a:buFont typeface="Wingdings" pitchFamily="2" charset="2"/>
              <a:buChar char="q"/>
            </a:pPr>
            <a:r>
              <a:rPr lang="es-AR" dirty="0" smtClean="0">
                <a:solidFill>
                  <a:srgbClr val="FF0000"/>
                </a:solidFill>
              </a:rPr>
              <a:t> </a:t>
            </a:r>
            <a:endParaRPr lang="es-AR" dirty="0">
              <a:solidFill>
                <a:srgbClr val="FF0000"/>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singularity.jpg"/>
          <p:cNvPicPr>
            <a:picLocks noChangeAspect="1"/>
          </p:cNvPicPr>
          <p:nvPr/>
        </p:nvPicPr>
        <p:blipFill>
          <a:blip r:embed="rId2"/>
          <a:stretch>
            <a:fillRect/>
          </a:stretch>
        </p:blipFill>
        <p:spPr>
          <a:xfrm>
            <a:off x="0" y="0"/>
            <a:ext cx="9144000" cy="6858000"/>
          </a:xfrm>
          <a:prstGeom prst="rect">
            <a:avLst/>
          </a:prstGeom>
        </p:spPr>
      </p:pic>
      <p:sp>
        <p:nvSpPr>
          <p:cNvPr id="2" name="1 Título"/>
          <p:cNvSpPr>
            <a:spLocks noGrp="1"/>
          </p:cNvSpPr>
          <p:nvPr>
            <p:ph type="title"/>
          </p:nvPr>
        </p:nvSpPr>
        <p:spPr/>
        <p:txBody>
          <a:bodyPr/>
          <a:lstStyle/>
          <a:p>
            <a:endParaRPr lang="es-AR" b="1" dirty="0">
              <a:solidFill>
                <a:srgbClr val="FF0000"/>
              </a:solidFill>
            </a:endParaRPr>
          </a:p>
        </p:txBody>
      </p:sp>
      <p:sp>
        <p:nvSpPr>
          <p:cNvPr id="3" name="2 Marcador de contenido"/>
          <p:cNvSpPr>
            <a:spLocks noGrp="1"/>
          </p:cNvSpPr>
          <p:nvPr>
            <p:ph sz="quarter" idx="1"/>
          </p:nvPr>
        </p:nvSpPr>
        <p:spPr/>
        <p:txBody>
          <a:bodyPr>
            <a:normAutofit lnSpcReduction="10000"/>
          </a:bodyPr>
          <a:lstStyle/>
          <a:p>
            <a:pPr algn="just">
              <a:buFont typeface="Wingdings" pitchFamily="2" charset="2"/>
              <a:buChar char="q"/>
            </a:pPr>
            <a:r>
              <a:rPr lang="es-AR" sz="3200" dirty="0" smtClean="0">
                <a:solidFill>
                  <a:schemeClr val="bg1"/>
                </a:solidFill>
              </a:rPr>
              <a:t>3 - </a:t>
            </a:r>
            <a:r>
              <a:rPr lang="es-AR" sz="3200" dirty="0" smtClean="0">
                <a:solidFill>
                  <a:schemeClr val="bg1"/>
                </a:solidFill>
                <a:latin typeface="Forte" pitchFamily="66" charset="0"/>
              </a:rPr>
              <a:t>La identidad fundamental de todas las almas con el Alma Universal, ésta siendo un aspecto de la Raíz Desconocida; y su obligatorio peregrinaje de acuerdo a una ley cíclica del </a:t>
            </a:r>
            <a:r>
              <a:rPr lang="es-AR" sz="3200" i="1" dirty="0" smtClean="0">
                <a:solidFill>
                  <a:schemeClr val="bg1"/>
                </a:solidFill>
                <a:latin typeface="Forte" pitchFamily="66" charset="0"/>
              </a:rPr>
              <a:t>Karma</a:t>
            </a:r>
            <a:r>
              <a:rPr lang="es-AR" sz="3200" dirty="0" smtClean="0">
                <a:solidFill>
                  <a:schemeClr val="bg1"/>
                </a:solidFill>
                <a:latin typeface="Forte" pitchFamily="66" charset="0"/>
              </a:rPr>
              <a:t>. </a:t>
            </a:r>
          </a:p>
          <a:p>
            <a:pPr>
              <a:buFont typeface="Wingdings" pitchFamily="2" charset="2"/>
              <a:buChar char="q"/>
            </a:pPr>
            <a:r>
              <a:rPr lang="es-AR" sz="3200" b="1" dirty="0" smtClean="0">
                <a:solidFill>
                  <a:schemeClr val="bg1"/>
                </a:solidFill>
                <a:latin typeface="Perpetua" pitchFamily="18" charset="0"/>
              </a:rPr>
              <a:t>Es </a:t>
            </a:r>
            <a:r>
              <a:rPr lang="es-AR" sz="3200" b="1" i="1" dirty="0" smtClean="0">
                <a:solidFill>
                  <a:schemeClr val="bg1"/>
                </a:solidFill>
                <a:latin typeface="Perpetua" pitchFamily="18" charset="0"/>
              </a:rPr>
              <a:t>consecuencia</a:t>
            </a:r>
            <a:r>
              <a:rPr lang="es-AR" sz="3200" b="1" dirty="0" smtClean="0">
                <a:solidFill>
                  <a:schemeClr val="bg1"/>
                </a:solidFill>
                <a:latin typeface="Perpetua" pitchFamily="18" charset="0"/>
              </a:rPr>
              <a:t> o “</a:t>
            </a:r>
            <a:r>
              <a:rPr lang="es-AR" sz="3200" b="1" i="1" dirty="0" smtClean="0">
                <a:solidFill>
                  <a:schemeClr val="bg1"/>
                </a:solidFill>
                <a:latin typeface="Perpetua" pitchFamily="18" charset="0"/>
              </a:rPr>
              <a:t>karma</a:t>
            </a:r>
            <a:r>
              <a:rPr lang="es-AR" sz="3200" b="1" dirty="0" smtClean="0">
                <a:solidFill>
                  <a:schemeClr val="bg1"/>
                </a:solidFill>
                <a:latin typeface="Perpetua" pitchFamily="18" charset="0"/>
              </a:rPr>
              <a:t>” de universos anteriores</a:t>
            </a:r>
          </a:p>
          <a:p>
            <a:pPr>
              <a:buFont typeface="Wingdings" pitchFamily="2" charset="2"/>
              <a:buChar char="q"/>
            </a:pPr>
            <a:r>
              <a:rPr lang="es-AR" sz="3200" b="1" dirty="0" smtClean="0">
                <a:solidFill>
                  <a:schemeClr val="bg1"/>
                </a:solidFill>
                <a:latin typeface="Perpetua" pitchFamily="18" charset="0"/>
              </a:rPr>
              <a:t>El proceso forma parte de un “</a:t>
            </a:r>
            <a:r>
              <a:rPr lang="es-AR" sz="3200" b="1" i="1" dirty="0" smtClean="0">
                <a:solidFill>
                  <a:schemeClr val="bg1"/>
                </a:solidFill>
                <a:latin typeface="Perpetua" pitchFamily="18" charset="0"/>
              </a:rPr>
              <a:t>plan</a:t>
            </a:r>
            <a:r>
              <a:rPr lang="es-AR" sz="3200" b="1" dirty="0" smtClean="0">
                <a:solidFill>
                  <a:schemeClr val="bg1"/>
                </a:solidFill>
                <a:latin typeface="Perpetua" pitchFamily="18" charset="0"/>
              </a:rPr>
              <a:t>” en la mente del Logos, y es </a:t>
            </a:r>
            <a:r>
              <a:rPr lang="es-AR" sz="3200" b="1" i="1" dirty="0" smtClean="0">
                <a:solidFill>
                  <a:schemeClr val="bg1"/>
                </a:solidFill>
                <a:latin typeface="Perpetua" pitchFamily="18" charset="0"/>
              </a:rPr>
              <a:t>infinito</a:t>
            </a:r>
            <a:r>
              <a:rPr lang="es-AR" sz="3200" b="1" dirty="0" smtClean="0">
                <a:solidFill>
                  <a:schemeClr val="bg1"/>
                </a:solidFill>
                <a:latin typeface="Perpetua" pitchFamily="18" charset="0"/>
              </a:rPr>
              <a:t>. </a:t>
            </a:r>
          </a:p>
          <a:p>
            <a:pPr>
              <a:buNone/>
            </a:pPr>
            <a:endParaRPr lang="es-AR" dirty="0" smtClean="0">
              <a:latin typeface="Baskerville Old Face" pitchFamily="18" charset="0"/>
            </a:endParaRPr>
          </a:p>
          <a:p>
            <a:endParaRPr lang="es-AR" dirty="0">
              <a:latin typeface="Baskerville Old Face"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PLEYADES.jpg"/>
          <p:cNvPicPr>
            <a:picLocks noChangeAspect="1"/>
          </p:cNvPicPr>
          <p:nvPr/>
        </p:nvPicPr>
        <p:blipFill>
          <a:blip r:embed="rId2">
            <a:lum bright="-24000" contrast="-47000"/>
          </a:blip>
          <a:stretch>
            <a:fillRect/>
          </a:stretch>
        </p:blipFill>
        <p:spPr>
          <a:xfrm>
            <a:off x="0" y="0"/>
            <a:ext cx="9166918" cy="6858000"/>
          </a:xfrm>
          <a:prstGeom prst="rect">
            <a:avLst/>
          </a:prstGeom>
        </p:spPr>
      </p:pic>
      <p:sp>
        <p:nvSpPr>
          <p:cNvPr id="2" name="1 Título"/>
          <p:cNvSpPr>
            <a:spLocks noGrp="1"/>
          </p:cNvSpPr>
          <p:nvPr>
            <p:ph type="title"/>
          </p:nvPr>
        </p:nvSpPr>
        <p:spPr/>
        <p:txBody>
          <a:bodyPr>
            <a:normAutofit/>
          </a:bodyPr>
          <a:lstStyle/>
          <a:p>
            <a:r>
              <a:rPr lang="es-AR" sz="4000" b="1" dirty="0" smtClean="0">
                <a:solidFill>
                  <a:srgbClr val="00B0F0"/>
                </a:solidFill>
                <a:latin typeface="Lucida Handwriting" pitchFamily="66" charset="0"/>
              </a:rPr>
              <a:t>DÍAS Y NOCHES DE BRAHMA</a:t>
            </a:r>
            <a:endParaRPr lang="es-AR" sz="4000" b="1" dirty="0">
              <a:solidFill>
                <a:srgbClr val="00B0F0"/>
              </a:solidFill>
              <a:latin typeface="Lucida Handwriting" pitchFamily="66" charset="0"/>
            </a:endParaRPr>
          </a:p>
        </p:txBody>
      </p:sp>
      <p:sp>
        <p:nvSpPr>
          <p:cNvPr id="3" name="2 Marcador de contenido"/>
          <p:cNvSpPr>
            <a:spLocks noGrp="1"/>
          </p:cNvSpPr>
          <p:nvPr>
            <p:ph sz="quarter" idx="1"/>
          </p:nvPr>
        </p:nvSpPr>
        <p:spPr/>
        <p:txBody>
          <a:bodyPr>
            <a:normAutofit lnSpcReduction="10000"/>
          </a:bodyPr>
          <a:lstStyle/>
          <a:p>
            <a:pPr algn="just"/>
            <a:r>
              <a:rPr lang="es-AR" sz="3200" b="1" dirty="0">
                <a:solidFill>
                  <a:schemeClr val="bg1"/>
                </a:solidFill>
              </a:rPr>
              <a:t>La </a:t>
            </a:r>
            <a:r>
              <a:rPr lang="es-AR" sz="3200" b="1" dirty="0" smtClean="0">
                <a:solidFill>
                  <a:schemeClr val="bg1"/>
                </a:solidFill>
              </a:rPr>
              <a:t>aparición </a:t>
            </a:r>
            <a:r>
              <a:rPr lang="es-AR" sz="3200" b="1" dirty="0">
                <a:solidFill>
                  <a:schemeClr val="bg1"/>
                </a:solidFill>
              </a:rPr>
              <a:t>y </a:t>
            </a:r>
            <a:r>
              <a:rPr lang="es-AR" sz="3200" b="1" dirty="0" smtClean="0">
                <a:solidFill>
                  <a:schemeClr val="bg1"/>
                </a:solidFill>
              </a:rPr>
              <a:t>desaparición </a:t>
            </a:r>
            <a:r>
              <a:rPr lang="es-AR" sz="3200" b="1" dirty="0">
                <a:solidFill>
                  <a:schemeClr val="bg1"/>
                </a:solidFill>
              </a:rPr>
              <a:t>del Universo se describen como la </a:t>
            </a:r>
            <a:r>
              <a:rPr lang="es-AR" sz="3200" b="1" dirty="0" smtClean="0">
                <a:solidFill>
                  <a:schemeClr val="bg1"/>
                </a:solidFill>
              </a:rPr>
              <a:t>espiración e inspiración </a:t>
            </a:r>
            <a:r>
              <a:rPr lang="es-AR" sz="3200" b="1" dirty="0">
                <a:solidFill>
                  <a:schemeClr val="bg1"/>
                </a:solidFill>
              </a:rPr>
              <a:t>“del “Gran Aliento</a:t>
            </a:r>
            <a:r>
              <a:rPr lang="es-AR" sz="3200" b="1" i="1" dirty="0">
                <a:solidFill>
                  <a:schemeClr val="bg1"/>
                </a:solidFill>
              </a:rPr>
              <a:t>”, que es </a:t>
            </a:r>
            <a:r>
              <a:rPr lang="es-AR" sz="3200" b="1" i="1" dirty="0" smtClean="0">
                <a:solidFill>
                  <a:schemeClr val="bg1"/>
                </a:solidFill>
              </a:rPr>
              <a:t>eterno</a:t>
            </a:r>
            <a:r>
              <a:rPr lang="es-AR" sz="3200" b="1" dirty="0" smtClean="0">
                <a:solidFill>
                  <a:schemeClr val="bg1"/>
                </a:solidFill>
              </a:rPr>
              <a:t>. </a:t>
            </a:r>
            <a:r>
              <a:rPr lang="es-AR" sz="3200" b="1" dirty="0">
                <a:solidFill>
                  <a:schemeClr val="bg1"/>
                </a:solidFill>
              </a:rPr>
              <a:t>Cuando el Gran Aliento se </a:t>
            </a:r>
            <a:r>
              <a:rPr lang="es-AR" sz="3200" b="1" dirty="0" smtClean="0">
                <a:solidFill>
                  <a:schemeClr val="bg1"/>
                </a:solidFill>
              </a:rPr>
              <a:t>expele, se le considera </a:t>
            </a:r>
            <a:r>
              <a:rPr lang="es-AR" sz="3200" b="1" dirty="0">
                <a:solidFill>
                  <a:schemeClr val="bg1"/>
                </a:solidFill>
              </a:rPr>
              <a:t>como la </a:t>
            </a:r>
            <a:r>
              <a:rPr lang="es-AR" sz="3200" b="1" dirty="0" smtClean="0">
                <a:solidFill>
                  <a:schemeClr val="bg1"/>
                </a:solidFill>
              </a:rPr>
              <a:t>respiración </a:t>
            </a:r>
            <a:r>
              <a:rPr lang="es-AR" sz="3200" b="1" dirty="0">
                <a:solidFill>
                  <a:schemeClr val="bg1"/>
                </a:solidFill>
              </a:rPr>
              <a:t>de la </a:t>
            </a:r>
            <a:r>
              <a:rPr lang="es-AR" sz="3200" b="1" dirty="0" smtClean="0">
                <a:solidFill>
                  <a:schemeClr val="bg1"/>
                </a:solidFill>
              </a:rPr>
              <a:t>Existencia Única, la cual </a:t>
            </a:r>
            <a:r>
              <a:rPr lang="es-AR" sz="3200" b="1" dirty="0">
                <a:solidFill>
                  <a:schemeClr val="bg1"/>
                </a:solidFill>
              </a:rPr>
              <a:t>exhala un pensamiento, por decirlo </a:t>
            </a:r>
            <a:r>
              <a:rPr lang="es-AR" sz="3200" b="1" dirty="0" smtClean="0">
                <a:solidFill>
                  <a:schemeClr val="bg1"/>
                </a:solidFill>
              </a:rPr>
              <a:t>así, </a:t>
            </a:r>
            <a:r>
              <a:rPr lang="es-AR" sz="3200" b="1" dirty="0">
                <a:solidFill>
                  <a:schemeClr val="bg1"/>
                </a:solidFill>
              </a:rPr>
              <a:t>que se convierte en el </a:t>
            </a:r>
            <a:r>
              <a:rPr lang="es-AR" sz="3200" b="1" dirty="0" err="1">
                <a:solidFill>
                  <a:schemeClr val="bg1"/>
                </a:solidFill>
              </a:rPr>
              <a:t>Kosmos</a:t>
            </a:r>
            <a:r>
              <a:rPr lang="es-AR" sz="3200" b="1" dirty="0">
                <a:solidFill>
                  <a:schemeClr val="bg1"/>
                </a:solidFill>
              </a:rPr>
              <a:t>. De </a:t>
            </a:r>
            <a:r>
              <a:rPr lang="es-AR" sz="3200" b="1" dirty="0" smtClean="0">
                <a:solidFill>
                  <a:schemeClr val="bg1"/>
                </a:solidFill>
              </a:rPr>
              <a:t>igual modo</a:t>
            </a:r>
            <a:r>
              <a:rPr lang="es-AR" sz="3200" b="1" dirty="0">
                <a:solidFill>
                  <a:schemeClr val="bg1"/>
                </a:solidFill>
              </a:rPr>
              <a:t>, cuando el Aliento Divino es inspirado, el Universo desaparece en el seno de </a:t>
            </a:r>
            <a:r>
              <a:rPr lang="es-AR" sz="3200" b="1" dirty="0" smtClean="0">
                <a:solidFill>
                  <a:schemeClr val="bg1"/>
                </a:solidFill>
              </a:rPr>
              <a:t>la Gran Madre…</a:t>
            </a:r>
            <a:r>
              <a:rPr lang="es-AR" sz="3200" b="1" i="1" dirty="0" smtClean="0">
                <a:solidFill>
                  <a:schemeClr val="bg1"/>
                </a:solidFill>
              </a:rPr>
              <a:t>”.</a:t>
            </a:r>
            <a:endParaRPr lang="es-AR" sz="3200" b="1" dirty="0">
              <a:solidFill>
                <a:schemeClr val="bg1"/>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t>	</a:t>
            </a:r>
            <a:br>
              <a:rPr lang="es-AR" dirty="0" smtClean="0"/>
            </a:br>
            <a:r>
              <a:rPr lang="es-AR" dirty="0" smtClean="0"/>
              <a:t/>
            </a:r>
            <a:br>
              <a:rPr lang="es-AR" dirty="0" smtClean="0"/>
            </a:br>
            <a:r>
              <a:rPr lang="es-AR" dirty="0" smtClean="0"/>
              <a:t/>
            </a:r>
            <a:br>
              <a:rPr lang="es-AR" dirty="0" smtClean="0"/>
            </a:br>
            <a:r>
              <a:rPr lang="es-AR" dirty="0" smtClean="0">
                <a:latin typeface="Ravie" pitchFamily="82" charset="0"/>
              </a:rPr>
              <a:t>El HOMBRE CELESTIAL</a:t>
            </a:r>
            <a:br>
              <a:rPr lang="es-AR" dirty="0" smtClean="0">
                <a:latin typeface="Ravie" pitchFamily="82" charset="0"/>
              </a:rPr>
            </a:br>
            <a:r>
              <a:rPr lang="es-AR" dirty="0" smtClean="0"/>
              <a:t/>
            </a:r>
            <a:br>
              <a:rPr lang="es-AR" dirty="0" smtClean="0"/>
            </a:br>
            <a:endParaRPr lang="es-AR" dirty="0"/>
          </a:p>
        </p:txBody>
      </p:sp>
      <p:sp>
        <p:nvSpPr>
          <p:cNvPr id="5" name="4 Marcador de contenido"/>
          <p:cNvSpPr>
            <a:spLocks noGrp="1"/>
          </p:cNvSpPr>
          <p:nvPr>
            <p:ph sz="quarter" idx="1"/>
          </p:nvPr>
        </p:nvSpPr>
        <p:spPr/>
        <p:txBody>
          <a:bodyPr>
            <a:normAutofit/>
          </a:bodyPr>
          <a:lstStyle/>
          <a:p>
            <a:r>
              <a:rPr lang="es-AR" sz="3600" dirty="0" smtClean="0">
                <a:latin typeface="Forte" pitchFamily="66" charset="0"/>
                <a:ea typeface="Antinoou" pitchFamily="2" charset="-128"/>
                <a:cs typeface="Narkisim" pitchFamily="34" charset="-79"/>
              </a:rPr>
              <a:t>El “</a:t>
            </a:r>
            <a:r>
              <a:rPr lang="es-AR" sz="3600" i="1" dirty="0" smtClean="0">
                <a:latin typeface="Forte" pitchFamily="66" charset="0"/>
                <a:ea typeface="Antinoou" pitchFamily="2" charset="-128"/>
                <a:cs typeface="Narkisim" pitchFamily="34" charset="-79"/>
              </a:rPr>
              <a:t>hombre primordial</a:t>
            </a:r>
            <a:r>
              <a:rPr lang="es-AR" sz="3600" dirty="0" smtClean="0">
                <a:latin typeface="Forte" pitchFamily="66" charset="0"/>
                <a:ea typeface="Antinoou" pitchFamily="2" charset="-128"/>
                <a:cs typeface="Narkisim" pitchFamily="34" charset="-79"/>
              </a:rPr>
              <a:t>” o</a:t>
            </a:r>
          </a:p>
          <a:p>
            <a:pPr>
              <a:buNone/>
            </a:pPr>
            <a:r>
              <a:rPr lang="es-AR" sz="3600" dirty="0" smtClean="0">
                <a:latin typeface="Forte" pitchFamily="66" charset="0"/>
                <a:ea typeface="Antinoou" pitchFamily="2" charset="-128"/>
                <a:cs typeface="Narkisim" pitchFamily="34" charset="-79"/>
              </a:rPr>
              <a:t> “celestial”, </a:t>
            </a:r>
            <a:r>
              <a:rPr lang="es-AR" sz="3600" i="1" dirty="0" smtClean="0">
                <a:latin typeface="Forte" pitchFamily="66" charset="0"/>
                <a:ea typeface="Antinoou" pitchFamily="2" charset="-128"/>
                <a:cs typeface="Narkisim" pitchFamily="34" charset="-79"/>
              </a:rPr>
              <a:t>Adam </a:t>
            </a:r>
            <a:r>
              <a:rPr lang="es-AR" sz="3600" i="1" dirty="0" err="1" smtClean="0">
                <a:latin typeface="Forte" pitchFamily="66" charset="0"/>
                <a:ea typeface="Antinoou" pitchFamily="2" charset="-128"/>
                <a:cs typeface="Narkisim" pitchFamily="34" charset="-79"/>
              </a:rPr>
              <a:t>Kadmon</a:t>
            </a:r>
            <a:r>
              <a:rPr lang="es-AR" sz="3600" dirty="0" smtClean="0">
                <a:latin typeface="Forte" pitchFamily="66" charset="0"/>
                <a:ea typeface="Antinoou" pitchFamily="2" charset="-128"/>
                <a:cs typeface="Narkisim" pitchFamily="34" charset="-79"/>
              </a:rPr>
              <a:t>, </a:t>
            </a:r>
          </a:p>
          <a:p>
            <a:pPr>
              <a:buNone/>
            </a:pPr>
            <a:r>
              <a:rPr lang="es-AR" sz="3600" dirty="0" smtClean="0">
                <a:latin typeface="Forte" pitchFamily="66" charset="0"/>
                <a:ea typeface="Antinoou" pitchFamily="2" charset="-128"/>
                <a:cs typeface="Narkisim" pitchFamily="34" charset="-79"/>
              </a:rPr>
              <a:t>es el modelo </a:t>
            </a:r>
            <a:r>
              <a:rPr lang="es-AR" sz="3600" dirty="0" err="1" smtClean="0">
                <a:latin typeface="Forte" pitchFamily="66" charset="0"/>
                <a:ea typeface="Antinoou" pitchFamily="2" charset="-128"/>
                <a:cs typeface="Narkisim" pitchFamily="34" charset="-79"/>
              </a:rPr>
              <a:t>macrocósmico</a:t>
            </a:r>
            <a:r>
              <a:rPr lang="es-AR" sz="3600" dirty="0" smtClean="0">
                <a:latin typeface="Forte" pitchFamily="66" charset="0"/>
                <a:ea typeface="Antinoou" pitchFamily="2" charset="-128"/>
                <a:cs typeface="Narkisim" pitchFamily="34" charset="-79"/>
              </a:rPr>
              <a:t>  </a:t>
            </a:r>
          </a:p>
          <a:p>
            <a:pPr>
              <a:buNone/>
            </a:pPr>
            <a:r>
              <a:rPr lang="es-AR" sz="3600" dirty="0" smtClean="0">
                <a:latin typeface="Forte" pitchFamily="66" charset="0"/>
                <a:ea typeface="Antinoou" pitchFamily="2" charset="-128"/>
                <a:cs typeface="Narkisim" pitchFamily="34" charset="-79"/>
              </a:rPr>
              <a:t>del </a:t>
            </a:r>
            <a:r>
              <a:rPr lang="es-AR" sz="3600" i="1" dirty="0" smtClean="0">
                <a:latin typeface="Forte" pitchFamily="66" charset="0"/>
                <a:ea typeface="Antinoou" pitchFamily="2" charset="-128"/>
                <a:cs typeface="Narkisim" pitchFamily="34" charset="-79"/>
              </a:rPr>
              <a:t>hombre terrestre</a:t>
            </a:r>
            <a:r>
              <a:rPr lang="es-AR" sz="3600" dirty="0" smtClean="0">
                <a:latin typeface="Forte" pitchFamily="66" charset="0"/>
                <a:ea typeface="Antinoou" pitchFamily="2" charset="-128"/>
                <a:cs typeface="Narkisim" pitchFamily="34" charset="-79"/>
              </a:rPr>
              <a:t>, </a:t>
            </a:r>
          </a:p>
          <a:p>
            <a:pPr>
              <a:buNone/>
            </a:pPr>
            <a:r>
              <a:rPr lang="es-AR" sz="3600" dirty="0" smtClean="0">
                <a:latin typeface="Forte" pitchFamily="66" charset="0"/>
                <a:ea typeface="Antinoou" pitchFamily="2" charset="-128"/>
                <a:cs typeface="Narkisim" pitchFamily="34" charset="-79"/>
              </a:rPr>
              <a:t>que es un reflejo de Aquél.  </a:t>
            </a:r>
          </a:p>
          <a:p>
            <a:pPr>
              <a:buNone/>
            </a:pPr>
            <a:r>
              <a:rPr lang="es-AR" sz="3600" dirty="0" smtClean="0">
                <a:latin typeface="Forte" pitchFamily="66" charset="0"/>
                <a:ea typeface="Antinoou" pitchFamily="2" charset="-128"/>
                <a:cs typeface="Narkisim" pitchFamily="34" charset="-79"/>
              </a:rPr>
              <a:t>El “</a:t>
            </a:r>
            <a:r>
              <a:rPr lang="es-AR" sz="3600" i="1" dirty="0" err="1" smtClean="0">
                <a:latin typeface="Forte" pitchFamily="66" charset="0"/>
                <a:ea typeface="Antinoou" pitchFamily="2" charset="-128"/>
                <a:cs typeface="Narkisim" pitchFamily="34" charset="-79"/>
              </a:rPr>
              <a:t>Macroprosopus</a:t>
            </a:r>
            <a:r>
              <a:rPr lang="es-AR" sz="3600" dirty="0" smtClean="0">
                <a:latin typeface="Forte" pitchFamily="66" charset="0"/>
                <a:ea typeface="Antinoou" pitchFamily="2" charset="-128"/>
                <a:cs typeface="Narkisim" pitchFamily="34" charset="-79"/>
              </a:rPr>
              <a:t>” y </a:t>
            </a:r>
          </a:p>
          <a:p>
            <a:pPr>
              <a:buNone/>
            </a:pPr>
            <a:r>
              <a:rPr lang="es-AR" sz="3600" dirty="0" smtClean="0">
                <a:latin typeface="Forte" pitchFamily="66" charset="0"/>
                <a:ea typeface="Antinoou" pitchFamily="2" charset="-128"/>
                <a:cs typeface="Narkisim" pitchFamily="34" charset="-79"/>
              </a:rPr>
              <a:t>el “</a:t>
            </a:r>
            <a:r>
              <a:rPr lang="es-AR" sz="3600" i="1" dirty="0" err="1" smtClean="0">
                <a:latin typeface="Forte" pitchFamily="66" charset="0"/>
                <a:ea typeface="Antinoou" pitchFamily="2" charset="-128"/>
                <a:cs typeface="Narkisim" pitchFamily="34" charset="-79"/>
              </a:rPr>
              <a:t>Microprosopus</a:t>
            </a:r>
            <a:r>
              <a:rPr lang="es-AR" sz="3600" dirty="0" smtClean="0">
                <a:latin typeface="Forte" pitchFamily="66" charset="0"/>
                <a:ea typeface="Antinoou" pitchFamily="2" charset="-128"/>
                <a:cs typeface="Narkisim" pitchFamily="34" charset="-79"/>
              </a:rPr>
              <a:t>”.</a:t>
            </a:r>
            <a:endParaRPr lang="es-AR" sz="3600" dirty="0">
              <a:latin typeface="Forte" pitchFamily="66" charset="0"/>
              <a:ea typeface="Antinoou" pitchFamily="2" charset="-128"/>
            </a:endParaRPr>
          </a:p>
        </p:txBody>
      </p:sp>
      <p:pic>
        <p:nvPicPr>
          <p:cNvPr id="6" name="5 Imagen" descr="adam kadmon.jpg"/>
          <p:cNvPicPr>
            <a:picLocks noChangeAspect="1"/>
          </p:cNvPicPr>
          <p:nvPr/>
        </p:nvPicPr>
        <p:blipFill>
          <a:blip r:embed="rId2"/>
          <a:stretch>
            <a:fillRect/>
          </a:stretch>
        </p:blipFill>
        <p:spPr>
          <a:xfrm>
            <a:off x="6705600" y="1600200"/>
            <a:ext cx="2228850" cy="5019675"/>
          </a:xfrm>
          <a:prstGeom prst="rect">
            <a:avLst/>
          </a:prstGeom>
        </p:spPr>
      </p:pic>
      <p:pic>
        <p:nvPicPr>
          <p:cNvPr id="8" name="7 Imagen" descr="sefiroth.jpg"/>
          <p:cNvPicPr>
            <a:picLocks noChangeAspect="1"/>
          </p:cNvPicPr>
          <p:nvPr/>
        </p:nvPicPr>
        <p:blipFill>
          <a:blip r:embed="rId3"/>
          <a:stretch>
            <a:fillRect/>
          </a:stretch>
        </p:blipFill>
        <p:spPr>
          <a:xfrm>
            <a:off x="0" y="1"/>
            <a:ext cx="6781799" cy="685800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pic>
        <p:nvPicPr>
          <p:cNvPr id="4" name="3 Marcador de contenido" descr="cadenas-y-rondas-6-728.jpg"/>
          <p:cNvPicPr>
            <a:picLocks noGrp="1" noChangeAspect="1"/>
          </p:cNvPicPr>
          <p:nvPr>
            <p:ph sz="quarter" idx="1"/>
          </p:nvPr>
        </p:nvPicPr>
        <p:blipFill>
          <a:blip r:embed="rId2"/>
          <a:stretch>
            <a:fillRect/>
          </a:stretch>
        </p:blipFill>
        <p:spPr>
          <a:xfrm>
            <a:off x="152400" y="152400"/>
            <a:ext cx="8839200" cy="6477000"/>
          </a:xfrm>
        </p:spPr>
      </p:pic>
    </p:spTree>
  </p:cSld>
  <p:clrMapOvr>
    <a:masterClrMapping/>
  </p:clrMapOvr>
  <p:transition>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b="1" dirty="0" smtClean="0">
                <a:solidFill>
                  <a:srgbClr val="7030A0"/>
                </a:solidFill>
              </a:rPr>
              <a:t>LA COSMOGONÍA GRIEGA</a:t>
            </a:r>
            <a:endParaRPr lang="es-AR" b="1" dirty="0">
              <a:solidFill>
                <a:srgbClr val="7030A0"/>
              </a:solidFill>
            </a:endParaRPr>
          </a:p>
        </p:txBody>
      </p:sp>
      <p:pic>
        <p:nvPicPr>
          <p:cNvPr id="4" name="3 Marcador de contenido" descr="GENERACIONES DE DIOSES.jpg"/>
          <p:cNvPicPr>
            <a:picLocks noGrp="1" noChangeAspect="1"/>
          </p:cNvPicPr>
          <p:nvPr>
            <p:ph sz="quarter" idx="1"/>
          </p:nvPr>
        </p:nvPicPr>
        <p:blipFill>
          <a:blip r:embed="rId2"/>
          <a:stretch>
            <a:fillRect/>
          </a:stretch>
        </p:blipFill>
        <p:spPr>
          <a:xfrm>
            <a:off x="0" y="1524000"/>
            <a:ext cx="9143999" cy="5334000"/>
          </a:xfr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DCC5ED"/>
        </a:solidFill>
        <a:effectLst/>
      </p:bgPr>
    </p:bg>
    <p:spTree>
      <p:nvGrpSpPr>
        <p:cNvPr id="1" name=""/>
        <p:cNvGrpSpPr/>
        <p:nvPr/>
      </p:nvGrpSpPr>
      <p:grpSpPr>
        <a:xfrm>
          <a:off x="0" y="0"/>
          <a:ext cx="0" cy="0"/>
          <a:chOff x="0" y="0"/>
          <a:chExt cx="0" cy="0"/>
        </a:xfrm>
      </p:grpSpPr>
      <p:pic>
        <p:nvPicPr>
          <p:cNvPr id="6" name="5 Marcador de contenido" descr="Aphrodite_Anadyomene_from_Pompeii_cropped.jpg"/>
          <p:cNvPicPr>
            <a:picLocks noGrp="1" noChangeAspect="1"/>
          </p:cNvPicPr>
          <p:nvPr>
            <p:ph sz="quarter" idx="1"/>
          </p:nvPr>
        </p:nvPicPr>
        <p:blipFill>
          <a:blip r:embed="rId2"/>
          <a:stretch>
            <a:fillRect/>
          </a:stretch>
        </p:blipFill>
        <p:spPr>
          <a:xfrm>
            <a:off x="0" y="1524000"/>
            <a:ext cx="9143999" cy="5334000"/>
          </a:xfrm>
        </p:spPr>
      </p:pic>
      <p:sp>
        <p:nvSpPr>
          <p:cNvPr id="2" name="1 Título"/>
          <p:cNvSpPr>
            <a:spLocks noGrp="1"/>
          </p:cNvSpPr>
          <p:nvPr>
            <p:ph type="title"/>
          </p:nvPr>
        </p:nvSpPr>
        <p:spPr/>
        <p:txBody>
          <a:bodyPr/>
          <a:lstStyle/>
          <a:p>
            <a:r>
              <a:rPr lang="es-AR" dirty="0" smtClean="0">
                <a:solidFill>
                  <a:srgbClr val="002060"/>
                </a:solidFill>
                <a:latin typeface="Britannic Bold" pitchFamily="34" charset="0"/>
              </a:rPr>
              <a:t>EL NACIMIENTO DE AFRODITA</a:t>
            </a:r>
            <a:endParaRPr lang="es-AR" dirty="0">
              <a:solidFill>
                <a:srgbClr val="002060"/>
              </a:solidFill>
              <a:latin typeface="Britannic Bold" pitchFamily="34" charset="0"/>
            </a:endParaRPr>
          </a:p>
        </p:txBody>
      </p:sp>
      <p:sp>
        <p:nvSpPr>
          <p:cNvPr id="4" name="3 CuadroTexto"/>
          <p:cNvSpPr txBox="1"/>
          <p:nvPr/>
        </p:nvSpPr>
        <p:spPr>
          <a:xfrm rot="20003828">
            <a:off x="533400" y="2971800"/>
            <a:ext cx="8229600" cy="646331"/>
          </a:xfrm>
          <a:prstGeom prst="rect">
            <a:avLst/>
          </a:prstGeom>
          <a:noFill/>
        </p:spPr>
        <p:txBody>
          <a:bodyPr wrap="square" rtlCol="0">
            <a:spAutoFit/>
          </a:bodyPr>
          <a:lstStyle/>
          <a:p>
            <a:r>
              <a:rPr lang="es-AR" sz="3600" dirty="0" err="1" smtClean="0">
                <a:solidFill>
                  <a:schemeClr val="bg1"/>
                </a:solidFill>
                <a:latin typeface="Aharoni" pitchFamily="2" charset="-79"/>
                <a:cs typeface="Aharoni" pitchFamily="2" charset="-79"/>
              </a:rPr>
              <a:t>Kâma</a:t>
            </a:r>
            <a:r>
              <a:rPr lang="es-AR" sz="3600" dirty="0" smtClean="0">
                <a:solidFill>
                  <a:schemeClr val="bg1"/>
                </a:solidFill>
                <a:latin typeface="Aharoni" pitchFamily="2" charset="-79"/>
                <a:cs typeface="Aharoni" pitchFamily="2" charset="-79"/>
              </a:rPr>
              <a:t> nació primero. </a:t>
            </a:r>
            <a:r>
              <a:rPr lang="es-AR" sz="3200" dirty="0" err="1" smtClean="0">
                <a:solidFill>
                  <a:schemeClr val="bg1"/>
                </a:solidFill>
                <a:latin typeface="Papyrus" pitchFamily="66" charset="0"/>
                <a:cs typeface="Aharoni" pitchFamily="2" charset="-79"/>
              </a:rPr>
              <a:t>Atharva</a:t>
            </a:r>
            <a:r>
              <a:rPr lang="es-AR" sz="3200" dirty="0" smtClean="0">
                <a:solidFill>
                  <a:schemeClr val="bg1"/>
                </a:solidFill>
                <a:latin typeface="Papyrus" pitchFamily="66" charset="0"/>
                <a:cs typeface="Aharoni" pitchFamily="2" charset="-79"/>
              </a:rPr>
              <a:t> Veda</a:t>
            </a:r>
            <a:endParaRPr lang="es-AR" sz="3200" dirty="0">
              <a:solidFill>
                <a:schemeClr val="bg1"/>
              </a:solidFill>
              <a:latin typeface="Papyrus" pitchFamily="66" charset="0"/>
              <a:cs typeface="Aharoni" pitchFamily="2" charset="-79"/>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solidFill>
                  <a:srgbClr val="002060"/>
                </a:solidFill>
                <a:latin typeface="Britannic Bold" pitchFamily="34" charset="0"/>
              </a:rPr>
              <a:t>EL NACIMIENTO DE AFRODITA</a:t>
            </a:r>
            <a:endParaRPr lang="es-AR" dirty="0"/>
          </a:p>
        </p:txBody>
      </p:sp>
      <p:pic>
        <p:nvPicPr>
          <p:cNvPr id="4" name="3 Marcador de contenido" descr="birth_of_venus.jpg"/>
          <p:cNvPicPr>
            <a:picLocks noGrp="1" noChangeAspect="1"/>
          </p:cNvPicPr>
          <p:nvPr>
            <p:ph sz="quarter" idx="1"/>
          </p:nvPr>
        </p:nvPicPr>
        <p:blipFill>
          <a:blip r:embed="rId2"/>
          <a:stretch>
            <a:fillRect/>
          </a:stretch>
        </p:blipFill>
        <p:spPr>
          <a:xfrm>
            <a:off x="0" y="1524000"/>
            <a:ext cx="9144000" cy="5334000"/>
          </a:xfrm>
        </p:spPr>
      </p:pic>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8" name="7 Imagen" descr="DOCTRINA SECRETA.jpg"/>
          <p:cNvPicPr>
            <a:picLocks noChangeAspect="1"/>
          </p:cNvPicPr>
          <p:nvPr/>
        </p:nvPicPr>
        <p:blipFill>
          <a:blip r:embed="rId2">
            <a:lum bright="35000" contrast="-60000"/>
          </a:blip>
          <a:stretch>
            <a:fillRect/>
          </a:stretch>
        </p:blipFill>
        <p:spPr>
          <a:xfrm rot="20780764">
            <a:off x="381000" y="1752600"/>
            <a:ext cx="2476500" cy="3295650"/>
          </a:xfrm>
          <a:prstGeom prst="rect">
            <a:avLst/>
          </a:prstGeom>
        </p:spPr>
      </p:pic>
      <p:pic>
        <p:nvPicPr>
          <p:cNvPr id="9" name="8 Imagen" descr="doctrina.jpg"/>
          <p:cNvPicPr>
            <a:picLocks noChangeAspect="1"/>
          </p:cNvPicPr>
          <p:nvPr/>
        </p:nvPicPr>
        <p:blipFill>
          <a:blip r:embed="rId3">
            <a:lum bright="45000" contrast="-38000"/>
          </a:blip>
          <a:stretch>
            <a:fillRect/>
          </a:stretch>
        </p:blipFill>
        <p:spPr>
          <a:xfrm rot="1470493">
            <a:off x="4886736" y="472498"/>
            <a:ext cx="3368081" cy="5018575"/>
          </a:xfrm>
          <a:prstGeom prst="rect">
            <a:avLst/>
          </a:prstGeom>
        </p:spPr>
      </p:pic>
      <p:sp>
        <p:nvSpPr>
          <p:cNvPr id="2" name="1 Título"/>
          <p:cNvSpPr>
            <a:spLocks noGrp="1"/>
          </p:cNvSpPr>
          <p:nvPr>
            <p:ph type="title"/>
          </p:nvPr>
        </p:nvSpPr>
        <p:spPr/>
        <p:txBody>
          <a:bodyPr>
            <a:normAutofit fontScale="90000"/>
          </a:bodyPr>
          <a:lstStyle/>
          <a:p>
            <a:r>
              <a:rPr lang="es-AR" dirty="0" smtClean="0">
                <a:solidFill>
                  <a:schemeClr val="accent6">
                    <a:lumMod val="50000"/>
                  </a:schemeClr>
                </a:solidFill>
                <a:latin typeface="Cooper Black" pitchFamily="18" charset="0"/>
              </a:rPr>
              <a:t>De Doctrina Secreta</a:t>
            </a:r>
            <a:r>
              <a:rPr lang="es-AR" dirty="0" smtClean="0">
                <a:solidFill>
                  <a:schemeClr val="accent6">
                    <a:lumMod val="50000"/>
                  </a:schemeClr>
                </a:solidFill>
              </a:rPr>
              <a:t>, </a:t>
            </a:r>
            <a:r>
              <a:rPr lang="es-AR" sz="3600" dirty="0" smtClean="0">
                <a:solidFill>
                  <a:schemeClr val="accent6">
                    <a:lumMod val="50000"/>
                  </a:schemeClr>
                </a:solidFill>
              </a:rPr>
              <a:t>vol. 2, cap. 1</a:t>
            </a:r>
            <a:endParaRPr lang="es-AR" sz="3600" dirty="0">
              <a:solidFill>
                <a:schemeClr val="accent6">
                  <a:lumMod val="50000"/>
                </a:schemeClr>
              </a:solidFill>
            </a:endParaRPr>
          </a:p>
        </p:txBody>
      </p:sp>
      <p:sp>
        <p:nvSpPr>
          <p:cNvPr id="3" name="2 Marcador de contenido"/>
          <p:cNvSpPr>
            <a:spLocks noGrp="1"/>
          </p:cNvSpPr>
          <p:nvPr>
            <p:ph sz="quarter" idx="1"/>
          </p:nvPr>
        </p:nvSpPr>
        <p:spPr/>
        <p:txBody>
          <a:bodyPr>
            <a:normAutofit fontScale="62500" lnSpcReduction="20000"/>
          </a:bodyPr>
          <a:lstStyle/>
          <a:p>
            <a:pPr algn="just"/>
            <a:r>
              <a:rPr lang="es-AR" sz="4000" b="1" dirty="0" smtClean="0">
                <a:latin typeface="Antinoou" pitchFamily="2" charset="-128"/>
                <a:ea typeface="Antinoou" pitchFamily="2" charset="-128"/>
              </a:rPr>
              <a:t>El estudio del significado oculto en cada una de las leyendas religiosas y profanas de cualquiera nación, ya sea grande o pequeña, y especialmente en las tradiciones del Oriente, ha ocupado la mayor parte de la vida de la que estas líneas escribe.</a:t>
            </a:r>
          </a:p>
          <a:p>
            <a:pPr algn="just"/>
            <a:endParaRPr lang="es-AR" b="1" dirty="0" smtClean="0">
              <a:latin typeface="Antinoou" pitchFamily="2" charset="-128"/>
              <a:ea typeface="Antinoou" pitchFamily="2" charset="-128"/>
            </a:endParaRPr>
          </a:p>
          <a:p>
            <a:pPr algn="just"/>
            <a:r>
              <a:rPr lang="es-AR" sz="4600" b="1" dirty="0" smtClean="0">
                <a:latin typeface="Cambria" pitchFamily="18" charset="0"/>
                <a:ea typeface="Antinoou" pitchFamily="2" charset="-128"/>
              </a:rPr>
              <a:t>Ella es de los que poseen la convicción de que </a:t>
            </a:r>
            <a:r>
              <a:rPr lang="es-AR" sz="4600" b="1" i="1" dirty="0" smtClean="0">
                <a:solidFill>
                  <a:srgbClr val="7A0000"/>
                </a:solidFill>
                <a:latin typeface="Cambria" pitchFamily="18" charset="0"/>
                <a:ea typeface="Antinoou" pitchFamily="2" charset="-128"/>
              </a:rPr>
              <a:t>ninguna fabula mitológica, ningún suceso tradicional de las leyendas de un pueblo, ha sido en tiempo alguno pura ficción, sino que cada una de semejantes narraciones encierra algo de verdaderamente histórico. </a:t>
            </a:r>
          </a:p>
          <a:p>
            <a:pPr algn="just"/>
            <a:endParaRPr lang="es-AR" dirty="0" smtClean="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 calcmode="lin" valueType="num">
                                      <p:cBhvr>
                                        <p:cTn id="1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b="1" dirty="0" smtClean="0">
                <a:solidFill>
                  <a:srgbClr val="0070C0"/>
                </a:solidFill>
              </a:rPr>
              <a:t>EL MITO DE PROMETEO</a:t>
            </a:r>
            <a:endParaRPr lang="es-AR" b="1" dirty="0">
              <a:solidFill>
                <a:srgbClr val="0070C0"/>
              </a:solidFill>
            </a:endParaRPr>
          </a:p>
        </p:txBody>
      </p:sp>
      <p:pic>
        <p:nvPicPr>
          <p:cNvPr id="4" name="3 Marcador de contenido" descr="prometheus_greek_god.jpg"/>
          <p:cNvPicPr>
            <a:picLocks noGrp="1" noChangeAspect="1"/>
          </p:cNvPicPr>
          <p:nvPr>
            <p:ph sz="quarter" idx="1"/>
          </p:nvPr>
        </p:nvPicPr>
        <p:blipFill>
          <a:blip r:embed="rId2"/>
          <a:stretch>
            <a:fillRect/>
          </a:stretch>
        </p:blipFill>
        <p:spPr>
          <a:xfrm>
            <a:off x="0" y="1524000"/>
            <a:ext cx="9143999" cy="5334000"/>
          </a:xfr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219200"/>
          </a:xfrm>
          <a:blipFill>
            <a:blip r:embed="rId2"/>
            <a:tile tx="0" ty="0" sx="100000" sy="100000" flip="none" algn="tl"/>
          </a:blipFill>
        </p:spPr>
        <p:txBody>
          <a:bodyPr/>
          <a:lstStyle/>
          <a:p>
            <a:pPr algn="ctr"/>
            <a:r>
              <a:rPr lang="es-AR" dirty="0" smtClean="0">
                <a:solidFill>
                  <a:srgbClr val="FF0000"/>
                </a:solidFill>
                <a:latin typeface="Aharoni" pitchFamily="2" charset="-79"/>
                <a:cs typeface="Aharoni" pitchFamily="2" charset="-79"/>
              </a:rPr>
              <a:t>Sacrificio</a:t>
            </a:r>
            <a:endParaRPr lang="es-AR" dirty="0">
              <a:solidFill>
                <a:srgbClr val="FF0000"/>
              </a:solidFill>
              <a:latin typeface="Aharoni" pitchFamily="2" charset="-79"/>
              <a:cs typeface="Aharoni" pitchFamily="2" charset="-79"/>
            </a:endParaRPr>
          </a:p>
        </p:txBody>
      </p:sp>
      <p:pic>
        <p:nvPicPr>
          <p:cNvPr id="4" name="3 Marcador de contenido" descr="relato 2.jpg"/>
          <p:cNvPicPr>
            <a:picLocks noGrp="1" noChangeAspect="1"/>
          </p:cNvPicPr>
          <p:nvPr>
            <p:ph sz="quarter" idx="1"/>
          </p:nvPr>
        </p:nvPicPr>
        <p:blipFill>
          <a:blip r:embed="rId3"/>
          <a:stretch>
            <a:fillRect/>
          </a:stretch>
        </p:blipFill>
        <p:spPr>
          <a:xfrm>
            <a:off x="0" y="1524000"/>
            <a:ext cx="9143999" cy="5334000"/>
          </a:xfrm>
        </p:spPr>
      </p:pic>
    </p:spTree>
  </p:cSld>
  <p:clrMapOvr>
    <a:masterClrMapping/>
  </p:clrMapOvr>
  <p:transition>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pic>
        <p:nvPicPr>
          <p:cNvPr id="4" name="3 Marcador de contenido" descr="relato 1.jpg"/>
          <p:cNvPicPr>
            <a:picLocks noGrp="1" noChangeAspect="1"/>
          </p:cNvPicPr>
          <p:nvPr>
            <p:ph sz="quarter" idx="1"/>
          </p:nvPr>
        </p:nvPicPr>
        <p:blipFill>
          <a:blip r:embed="rId2"/>
          <a:stretch>
            <a:fillRect/>
          </a:stretch>
        </p:blipFill>
        <p:spPr>
          <a:xfrm>
            <a:off x="0" y="0"/>
            <a:ext cx="9144000" cy="6858000"/>
          </a:xfrm>
        </p:spPr>
      </p:pic>
    </p:spTree>
  </p:cSld>
  <p:clrMapOvr>
    <a:masterClrMapping/>
  </p:clrMapOvr>
  <p:transition>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219200"/>
          </a:xfrm>
          <a:solidFill>
            <a:srgbClr val="FF9F9F"/>
          </a:solidFill>
        </p:spPr>
        <p:txBody>
          <a:bodyPr/>
          <a:lstStyle/>
          <a:p>
            <a:pPr algn="ctr"/>
            <a:r>
              <a:rPr lang="es-AR" dirty="0" smtClean="0">
                <a:solidFill>
                  <a:srgbClr val="FF0000"/>
                </a:solidFill>
                <a:latin typeface="Aharoni" pitchFamily="2" charset="-79"/>
                <a:cs typeface="Aharoni" pitchFamily="2" charset="-79"/>
              </a:rPr>
              <a:t>Ira</a:t>
            </a:r>
            <a:endParaRPr lang="es-AR" dirty="0">
              <a:solidFill>
                <a:srgbClr val="FF0000"/>
              </a:solidFill>
              <a:latin typeface="Aharoni" pitchFamily="2" charset="-79"/>
              <a:cs typeface="Aharoni" pitchFamily="2" charset="-79"/>
            </a:endParaRPr>
          </a:p>
        </p:txBody>
      </p:sp>
      <p:pic>
        <p:nvPicPr>
          <p:cNvPr id="4" name="3 Marcador de contenido" descr="relato 4.jpg"/>
          <p:cNvPicPr>
            <a:picLocks noGrp="1" noChangeAspect="1"/>
          </p:cNvPicPr>
          <p:nvPr>
            <p:ph sz="quarter" idx="1"/>
          </p:nvPr>
        </p:nvPicPr>
        <p:blipFill>
          <a:blip r:embed="rId2"/>
          <a:stretch>
            <a:fillRect/>
          </a:stretch>
        </p:blipFill>
        <p:spPr>
          <a:xfrm>
            <a:off x="1" y="1524000"/>
            <a:ext cx="9144000" cy="5334000"/>
          </a:xfrm>
        </p:spPr>
      </p:pic>
    </p:spTree>
  </p:cSld>
  <p:clrMapOvr>
    <a:masterClrMapping/>
  </p:clrMapOvr>
  <p:transition>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219200"/>
          </a:xfrm>
          <a:blipFill>
            <a:blip r:embed="rId2"/>
            <a:tile tx="0" ty="0" sx="100000" sy="100000" flip="none" algn="tl"/>
          </a:blipFill>
        </p:spPr>
        <p:txBody>
          <a:bodyPr/>
          <a:lstStyle/>
          <a:p>
            <a:pPr algn="ctr"/>
            <a:r>
              <a:rPr lang="es-AR" dirty="0" smtClean="0">
                <a:solidFill>
                  <a:srgbClr val="FF0000"/>
                </a:solidFill>
                <a:latin typeface="Aharoni" pitchFamily="2" charset="-79"/>
                <a:cs typeface="Aharoni" pitchFamily="2" charset="-79"/>
              </a:rPr>
              <a:t>robo</a:t>
            </a:r>
            <a:endParaRPr lang="es-AR" dirty="0">
              <a:solidFill>
                <a:srgbClr val="FF0000"/>
              </a:solidFill>
              <a:latin typeface="Aharoni" pitchFamily="2" charset="-79"/>
              <a:cs typeface="Aharoni" pitchFamily="2" charset="-79"/>
            </a:endParaRPr>
          </a:p>
        </p:txBody>
      </p:sp>
      <p:pic>
        <p:nvPicPr>
          <p:cNvPr id="4" name="3 Marcador de contenido" descr="relato 5.jpg"/>
          <p:cNvPicPr>
            <a:picLocks noGrp="1" noChangeAspect="1"/>
          </p:cNvPicPr>
          <p:nvPr>
            <p:ph sz="quarter" idx="1"/>
          </p:nvPr>
        </p:nvPicPr>
        <p:blipFill>
          <a:blip r:embed="rId3"/>
          <a:stretch>
            <a:fillRect/>
          </a:stretch>
        </p:blipFill>
        <p:spPr>
          <a:xfrm>
            <a:off x="0" y="1524000"/>
            <a:ext cx="9143999" cy="5334000"/>
          </a:xfrm>
        </p:spPr>
      </p:pic>
    </p:spTree>
  </p:cSld>
  <p:clrMapOvr>
    <a:masterClrMapping/>
  </p:clrMapOvr>
  <p:transition>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219200"/>
          </a:xfrm>
          <a:blipFill>
            <a:blip r:embed="rId2"/>
            <a:tile tx="0" ty="0" sx="100000" sy="100000" flip="none" algn="tl"/>
          </a:blipFill>
        </p:spPr>
        <p:txBody>
          <a:bodyPr/>
          <a:lstStyle/>
          <a:p>
            <a:pPr algn="ctr"/>
            <a:r>
              <a:rPr lang="es-AR" dirty="0" smtClean="0">
                <a:solidFill>
                  <a:srgbClr val="FF0000"/>
                </a:solidFill>
                <a:latin typeface="Aharoni" pitchFamily="2" charset="-79"/>
                <a:cs typeface="Aharoni" pitchFamily="2" charset="-79"/>
              </a:rPr>
              <a:t>Castigo </a:t>
            </a:r>
            <a:endParaRPr lang="es-AR" dirty="0">
              <a:solidFill>
                <a:srgbClr val="FF0000"/>
              </a:solidFill>
              <a:latin typeface="Aharoni" pitchFamily="2" charset="-79"/>
              <a:cs typeface="Aharoni" pitchFamily="2" charset="-79"/>
            </a:endParaRPr>
          </a:p>
        </p:txBody>
      </p:sp>
      <p:pic>
        <p:nvPicPr>
          <p:cNvPr id="6" name="5 Marcador de contenido" descr="prometeo roca.jpg"/>
          <p:cNvPicPr>
            <a:picLocks noGrp="1" noChangeAspect="1"/>
          </p:cNvPicPr>
          <p:nvPr>
            <p:ph sz="quarter" idx="1"/>
          </p:nvPr>
        </p:nvPicPr>
        <p:blipFill>
          <a:blip r:embed="rId3"/>
          <a:stretch>
            <a:fillRect/>
          </a:stretch>
        </p:blipFill>
        <p:spPr>
          <a:xfrm>
            <a:off x="0" y="1524000"/>
            <a:ext cx="9143999" cy="5334000"/>
          </a:xfrm>
        </p:spPr>
      </p:pic>
      <p:pic>
        <p:nvPicPr>
          <p:cNvPr id="7" name="6 Imagen" descr="relato 3.jpg"/>
          <p:cNvPicPr>
            <a:picLocks noChangeAspect="1"/>
          </p:cNvPicPr>
          <p:nvPr/>
        </p:nvPicPr>
        <p:blipFill>
          <a:blip r:embed="rId4"/>
          <a:stretch>
            <a:fillRect/>
          </a:stretch>
        </p:blipFill>
        <p:spPr>
          <a:xfrm>
            <a:off x="609600" y="381000"/>
            <a:ext cx="7620000" cy="609600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219200"/>
          </a:xfrm>
          <a:solidFill>
            <a:schemeClr val="tx1"/>
          </a:solidFill>
        </p:spPr>
        <p:txBody>
          <a:bodyPr/>
          <a:lstStyle/>
          <a:p>
            <a:pPr algn="ctr"/>
            <a:r>
              <a:rPr lang="es-AR" dirty="0" smtClean="0">
                <a:solidFill>
                  <a:srgbClr val="FF0000"/>
                </a:solidFill>
                <a:latin typeface="Aharoni" pitchFamily="2" charset="-79"/>
                <a:cs typeface="Aharoni" pitchFamily="2" charset="-79"/>
              </a:rPr>
              <a:t>maldición</a:t>
            </a:r>
            <a:endParaRPr lang="es-AR" dirty="0">
              <a:solidFill>
                <a:srgbClr val="FF0000"/>
              </a:solidFill>
              <a:latin typeface="Aharoni" pitchFamily="2" charset="-79"/>
              <a:cs typeface="Aharoni" pitchFamily="2" charset="-79"/>
            </a:endParaRPr>
          </a:p>
        </p:txBody>
      </p:sp>
      <p:pic>
        <p:nvPicPr>
          <p:cNvPr id="4" name="3 Marcador de contenido" descr="relato 6.jpg"/>
          <p:cNvPicPr>
            <a:picLocks noGrp="1" noChangeAspect="1"/>
          </p:cNvPicPr>
          <p:nvPr>
            <p:ph sz="quarter" idx="1"/>
          </p:nvPr>
        </p:nvPicPr>
        <p:blipFill>
          <a:blip r:embed="rId2"/>
          <a:stretch>
            <a:fillRect/>
          </a:stretch>
        </p:blipFill>
        <p:spPr>
          <a:xfrm>
            <a:off x="0" y="1524000"/>
            <a:ext cx="9143999" cy="5333999"/>
          </a:xfrm>
        </p:spPr>
      </p:pic>
    </p:spTree>
  </p:cSld>
  <p:clrMapOvr>
    <a:masterClrMapping/>
  </p:clrMapOvr>
  <p:transition>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A3FFCD"/>
        </a:solidFill>
        <a:effectLst/>
      </p:bgPr>
    </p:bg>
    <p:spTree>
      <p:nvGrpSpPr>
        <p:cNvPr id="1" name=""/>
        <p:cNvGrpSpPr/>
        <p:nvPr/>
      </p:nvGrpSpPr>
      <p:grpSpPr>
        <a:xfrm>
          <a:off x="0" y="0"/>
          <a:ext cx="0" cy="0"/>
          <a:chOff x="0" y="0"/>
          <a:chExt cx="0" cy="0"/>
        </a:xfrm>
      </p:grpSpPr>
      <p:pic>
        <p:nvPicPr>
          <p:cNvPr id="5" name="4 Imagen" descr="PROMETEO AGUILA.jpg"/>
          <p:cNvPicPr>
            <a:picLocks noChangeAspect="1"/>
          </p:cNvPicPr>
          <p:nvPr/>
        </p:nvPicPr>
        <p:blipFill>
          <a:blip r:embed="rId2">
            <a:duotone>
              <a:schemeClr val="accent1">
                <a:shade val="45000"/>
                <a:satMod val="135000"/>
              </a:schemeClr>
              <a:prstClr val="white"/>
            </a:duotone>
          </a:blip>
          <a:stretch>
            <a:fillRect/>
          </a:stretch>
        </p:blipFill>
        <p:spPr>
          <a:xfrm>
            <a:off x="0" y="1524000"/>
            <a:ext cx="9144000" cy="5334000"/>
          </a:xfrm>
          <a:prstGeom prst="rect">
            <a:avLst/>
          </a:prstGeom>
        </p:spPr>
      </p:pic>
      <p:sp>
        <p:nvSpPr>
          <p:cNvPr id="2" name="1 Título"/>
          <p:cNvSpPr>
            <a:spLocks noGrp="1"/>
          </p:cNvSpPr>
          <p:nvPr>
            <p:ph type="title"/>
          </p:nvPr>
        </p:nvSpPr>
        <p:spPr/>
        <p:txBody>
          <a:bodyPr/>
          <a:lstStyle/>
          <a:p>
            <a:r>
              <a:rPr lang="es-AR" b="1" dirty="0" smtClean="0">
                <a:solidFill>
                  <a:srgbClr val="0070C0"/>
                </a:solidFill>
              </a:rPr>
              <a:t>El MITO de PROMETEO</a:t>
            </a:r>
            <a:endParaRPr lang="es-AR" b="1" dirty="0">
              <a:solidFill>
                <a:srgbClr val="0070C0"/>
              </a:solidFill>
            </a:endParaRPr>
          </a:p>
        </p:txBody>
      </p:sp>
      <p:sp>
        <p:nvSpPr>
          <p:cNvPr id="3" name="2 Marcador de contenido"/>
          <p:cNvSpPr>
            <a:spLocks noGrp="1"/>
          </p:cNvSpPr>
          <p:nvPr>
            <p:ph sz="quarter" idx="1"/>
          </p:nvPr>
        </p:nvSpPr>
        <p:spPr/>
        <p:txBody>
          <a:bodyPr/>
          <a:lstStyle/>
          <a:p>
            <a:pPr>
              <a:buClr>
                <a:srgbClr val="C00000"/>
              </a:buClr>
            </a:pPr>
            <a:r>
              <a:rPr lang="es-AR" b="1" dirty="0" smtClean="0"/>
              <a:t>Variantes: HESÍODO, ESQUILO, PLATÓN, OVIDIO, APOLODORO</a:t>
            </a:r>
          </a:p>
          <a:p>
            <a:pPr>
              <a:buClr>
                <a:srgbClr val="C00000"/>
              </a:buClr>
            </a:pPr>
            <a:r>
              <a:rPr lang="es-AR" b="1" dirty="0" smtClean="0"/>
              <a:t>INTERPRETACIONES MODERNAS:</a:t>
            </a:r>
          </a:p>
          <a:p>
            <a:pPr lvl="2">
              <a:buClr>
                <a:srgbClr val="C00000"/>
              </a:buClr>
            </a:pPr>
            <a:r>
              <a:rPr lang="es-AR" b="1" dirty="0" smtClean="0"/>
              <a:t>1- FUEGO = CIVILIZACIÓN Y CULTURA</a:t>
            </a:r>
          </a:p>
          <a:p>
            <a:pPr lvl="2">
              <a:buClr>
                <a:srgbClr val="C00000"/>
              </a:buClr>
            </a:pPr>
            <a:r>
              <a:rPr lang="es-AR" b="1" dirty="0" smtClean="0"/>
              <a:t>2- BURKERT (</a:t>
            </a:r>
            <a:r>
              <a:rPr lang="es-AR" b="1" dirty="0" err="1" smtClean="0"/>
              <a:t>Neoritualista</a:t>
            </a:r>
            <a:r>
              <a:rPr lang="es-AR" b="1" dirty="0" smtClean="0"/>
              <a:t>) ve al SACRIFICIO como TRANSICIÓN HACIA LA CULTURA</a:t>
            </a:r>
          </a:p>
          <a:p>
            <a:pPr lvl="2">
              <a:buClr>
                <a:srgbClr val="C00000"/>
              </a:buClr>
            </a:pPr>
            <a:r>
              <a:rPr lang="es-AR" b="1" dirty="0" smtClean="0"/>
              <a:t>DIVISIÓN FUNCIONES HUMANOS-DIOSES (connotaciones esotéricas)</a:t>
            </a:r>
          </a:p>
          <a:p>
            <a:pPr lvl="2">
              <a:buClr>
                <a:srgbClr val="C00000"/>
              </a:buClr>
            </a:pPr>
            <a:r>
              <a:rPr lang="es-AR" b="1" dirty="0" smtClean="0"/>
              <a:t>PANDORA y la misoginia de la cultura griega. Es de naturaleza diferente, “creada”. </a:t>
            </a:r>
          </a:p>
          <a:p>
            <a:pPr>
              <a:buClr>
                <a:srgbClr val="C00000"/>
              </a:buClr>
              <a:buNone/>
            </a:pPr>
            <a:endParaRPr lang="es-AR" b="1" dirty="0" smtClean="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iencia.jpg"/>
          <p:cNvPicPr>
            <a:picLocks noChangeAspect="1"/>
          </p:cNvPicPr>
          <p:nvPr/>
        </p:nvPicPr>
        <p:blipFill>
          <a:blip r:embed="rId2">
            <a:lum bright="-11000" contrast="-62000"/>
          </a:blip>
          <a:stretch>
            <a:fillRect/>
          </a:stretch>
        </p:blipFill>
        <p:spPr>
          <a:xfrm>
            <a:off x="0" y="0"/>
            <a:ext cx="9143999" cy="6858000"/>
          </a:xfrm>
          <a:prstGeom prst="rect">
            <a:avLst/>
          </a:prstGeom>
        </p:spPr>
      </p:pic>
      <p:sp>
        <p:nvSpPr>
          <p:cNvPr id="2" name="1 Título"/>
          <p:cNvSpPr>
            <a:spLocks noGrp="1"/>
          </p:cNvSpPr>
          <p:nvPr>
            <p:ph type="title"/>
          </p:nvPr>
        </p:nvSpPr>
        <p:spPr/>
        <p:txBody>
          <a:bodyPr/>
          <a:lstStyle/>
          <a:p>
            <a:endParaRPr lang="es-AR"/>
          </a:p>
        </p:txBody>
      </p:sp>
      <p:sp>
        <p:nvSpPr>
          <p:cNvPr id="3" name="2 Marcador de contenido"/>
          <p:cNvSpPr>
            <a:spLocks noGrp="1"/>
          </p:cNvSpPr>
          <p:nvPr>
            <p:ph sz="quarter" idx="1"/>
          </p:nvPr>
        </p:nvSpPr>
        <p:spPr>
          <a:xfrm rot="19491813">
            <a:off x="-391844" y="1584819"/>
            <a:ext cx="8153400" cy="1959508"/>
          </a:xfrm>
        </p:spPr>
        <p:txBody>
          <a:bodyPr>
            <a:noAutofit/>
          </a:bodyPr>
          <a:lstStyle/>
          <a:p>
            <a:pPr algn="ctr">
              <a:buNone/>
            </a:pPr>
            <a:r>
              <a:rPr lang="es-AR" sz="4800" b="1" dirty="0" smtClean="0">
                <a:solidFill>
                  <a:srgbClr val="FF0000"/>
                </a:solidFill>
                <a:latin typeface="Papyrus" pitchFamily="66" charset="0"/>
              </a:rPr>
              <a:t>MITOLOGÍA</a:t>
            </a:r>
            <a:r>
              <a:rPr lang="es-AR" sz="4800" dirty="0" smtClean="0">
                <a:solidFill>
                  <a:srgbClr val="FF0000"/>
                </a:solidFill>
              </a:rPr>
              <a:t> </a:t>
            </a:r>
            <a:r>
              <a:rPr lang="es-AR" sz="4800" dirty="0" smtClean="0">
                <a:solidFill>
                  <a:schemeClr val="bg1"/>
                </a:solidFill>
              </a:rPr>
              <a:t>   y   </a:t>
            </a:r>
          </a:p>
          <a:p>
            <a:pPr algn="ctr">
              <a:buNone/>
            </a:pPr>
            <a:r>
              <a:rPr lang="es-AR" sz="4800" dirty="0" smtClean="0">
                <a:solidFill>
                  <a:schemeClr val="bg1"/>
                </a:solidFill>
                <a:latin typeface="Gloucester MT Extra Condensed" pitchFamily="18" charset="0"/>
              </a:rPr>
              <a:t>CONOCIMIENTO CIENTÍFICO</a:t>
            </a:r>
            <a:endParaRPr lang="es-AR" sz="4800" dirty="0">
              <a:solidFill>
                <a:schemeClr val="bg1"/>
              </a:solidFill>
              <a:latin typeface="Gloucester MT Extra Condensed"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blavatsky.jpg"/>
          <p:cNvPicPr>
            <a:picLocks noChangeAspect="1"/>
          </p:cNvPicPr>
          <p:nvPr/>
        </p:nvPicPr>
        <p:blipFill>
          <a:blip r:embed="rId2">
            <a:duotone>
              <a:schemeClr val="accent1">
                <a:shade val="45000"/>
                <a:satMod val="135000"/>
              </a:schemeClr>
              <a:prstClr val="white"/>
            </a:duotone>
            <a:lum contrast="-19000"/>
          </a:blip>
          <a:stretch>
            <a:fillRect/>
          </a:stretch>
        </p:blipFill>
        <p:spPr>
          <a:xfrm>
            <a:off x="0" y="0"/>
            <a:ext cx="9144000" cy="6858000"/>
          </a:xfrm>
          <a:prstGeom prst="rect">
            <a:avLst/>
          </a:prstGeom>
        </p:spPr>
      </p:pic>
      <p:pic>
        <p:nvPicPr>
          <p:cNvPr id="5" name="4 Imagen" descr="corpus-hermeticum.jpg"/>
          <p:cNvPicPr>
            <a:picLocks noChangeAspect="1"/>
          </p:cNvPicPr>
          <p:nvPr/>
        </p:nvPicPr>
        <p:blipFill>
          <a:blip r:embed="rId3">
            <a:lum contrast="-46000"/>
          </a:blip>
          <a:stretch>
            <a:fillRect/>
          </a:stretch>
        </p:blipFill>
        <p:spPr>
          <a:xfrm rot="1224088">
            <a:off x="6426598" y="3571602"/>
            <a:ext cx="2268327" cy="2984641"/>
          </a:xfrm>
          <a:prstGeom prst="rect">
            <a:avLst/>
          </a:prstGeom>
        </p:spPr>
      </p:pic>
      <p:sp>
        <p:nvSpPr>
          <p:cNvPr id="2" name="1 Título"/>
          <p:cNvSpPr>
            <a:spLocks noGrp="1"/>
          </p:cNvSpPr>
          <p:nvPr>
            <p:ph type="title"/>
          </p:nvPr>
        </p:nvSpPr>
        <p:spPr/>
        <p:txBody>
          <a:bodyPr>
            <a:normAutofit/>
          </a:bodyPr>
          <a:lstStyle/>
          <a:p>
            <a:r>
              <a:rPr lang="es-AR" sz="3200" b="1" dirty="0" smtClean="0">
                <a:solidFill>
                  <a:srgbClr val="0070C0"/>
                </a:solidFill>
                <a:latin typeface="Papyrus" pitchFamily="66" charset="0"/>
              </a:rPr>
              <a:t>BLAVATSKY  y   PROMETEO</a:t>
            </a:r>
            <a:endParaRPr lang="es-AR" sz="3200" b="1" dirty="0">
              <a:solidFill>
                <a:srgbClr val="0070C0"/>
              </a:solidFill>
              <a:latin typeface="Papyrus" pitchFamily="66" charset="0"/>
            </a:endParaRPr>
          </a:p>
        </p:txBody>
      </p:sp>
      <p:sp>
        <p:nvSpPr>
          <p:cNvPr id="3" name="2 Marcador de contenido"/>
          <p:cNvSpPr>
            <a:spLocks noGrp="1"/>
          </p:cNvSpPr>
          <p:nvPr>
            <p:ph sz="quarter" idx="1"/>
          </p:nvPr>
        </p:nvSpPr>
        <p:spPr/>
        <p:txBody>
          <a:bodyPr>
            <a:normAutofit lnSpcReduction="10000"/>
          </a:bodyPr>
          <a:lstStyle/>
          <a:p>
            <a:pPr algn="just">
              <a:buClr>
                <a:srgbClr val="C00000"/>
              </a:buClr>
            </a:pPr>
            <a:r>
              <a:rPr lang="es-AR" b="1" dirty="0" smtClean="0">
                <a:solidFill>
                  <a:srgbClr val="920000"/>
                </a:solidFill>
                <a:latin typeface="Antinoou" pitchFamily="2" charset="-128"/>
                <a:ea typeface="Antinoou" pitchFamily="2" charset="-128"/>
              </a:rPr>
              <a:t>“La maldición desde un punto de vista filosófico”: las enseñanzas que anteceden de la DS, complementadas por las tradiciones universales, escrituras indas, egipcias, griegas, hebreas, etc., no son historias sin sentido. Son alegorías destinadas a encubrir, bajo un velo más o menos fantástico, grandes verdades reunidas en el mismo campo de la tradición prehistórica… Ni los gigantes legendarios, los continentes perdidos son meras fábulas”</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5" name="4 Imagen" descr="DOCTRINA SECRETA COVER.jpg"/>
          <p:cNvPicPr>
            <a:picLocks noChangeAspect="1"/>
          </p:cNvPicPr>
          <p:nvPr/>
        </p:nvPicPr>
        <p:blipFill>
          <a:blip r:embed="rId2"/>
          <a:stretch>
            <a:fillRect/>
          </a:stretch>
        </p:blipFill>
        <p:spPr>
          <a:xfrm rot="1037804">
            <a:off x="5214874" y="382247"/>
            <a:ext cx="3295650" cy="4762500"/>
          </a:xfrm>
          <a:prstGeom prst="rect">
            <a:avLst/>
          </a:prstGeom>
        </p:spPr>
      </p:pic>
      <p:sp>
        <p:nvSpPr>
          <p:cNvPr id="2" name="1 Título"/>
          <p:cNvSpPr>
            <a:spLocks noGrp="1"/>
          </p:cNvSpPr>
          <p:nvPr>
            <p:ph type="title"/>
          </p:nvPr>
        </p:nvSpPr>
        <p:spPr/>
        <p:txBody>
          <a:bodyPr>
            <a:normAutofit/>
          </a:bodyPr>
          <a:lstStyle/>
          <a:p>
            <a:r>
              <a:rPr lang="es-AR" dirty="0" smtClean="0">
                <a:solidFill>
                  <a:srgbClr val="FF0000"/>
                </a:solidFill>
                <a:latin typeface="Ravie" pitchFamily="82" charset="0"/>
              </a:rPr>
              <a:t>EL MITO</a:t>
            </a:r>
            <a:r>
              <a:rPr lang="es-AR" dirty="0" smtClean="0">
                <a:latin typeface="Ravie" pitchFamily="82" charset="0"/>
              </a:rPr>
              <a:t>…</a:t>
            </a:r>
            <a:endParaRPr lang="es-AR" dirty="0">
              <a:latin typeface="Ravie" pitchFamily="82" charset="0"/>
            </a:endParaRPr>
          </a:p>
        </p:txBody>
      </p:sp>
      <p:sp>
        <p:nvSpPr>
          <p:cNvPr id="3" name="2 Marcador de contenido"/>
          <p:cNvSpPr>
            <a:spLocks noGrp="1"/>
          </p:cNvSpPr>
          <p:nvPr>
            <p:ph sz="quarter" idx="1"/>
          </p:nvPr>
        </p:nvSpPr>
        <p:spPr/>
        <p:txBody>
          <a:bodyPr/>
          <a:lstStyle/>
          <a:p>
            <a:r>
              <a:rPr lang="es-AR" dirty="0" smtClean="0">
                <a:latin typeface="Aharoni" pitchFamily="2" charset="-79"/>
                <a:cs typeface="Aharoni" pitchFamily="2" charset="-79"/>
              </a:rPr>
              <a:t>es lo que mejor explica este sistema</a:t>
            </a:r>
            <a:endParaRPr lang="es-AR" dirty="0">
              <a:latin typeface="Aharoni" pitchFamily="2" charset="-79"/>
              <a:cs typeface="Aharoni" pitchFamily="2" charset="-79"/>
            </a:endParaRPr>
          </a:p>
        </p:txBody>
      </p:sp>
      <p:pic>
        <p:nvPicPr>
          <p:cNvPr id="4" name="3 Imagen" descr="prometeo roca.jpg"/>
          <p:cNvPicPr>
            <a:picLocks noChangeAspect="1"/>
          </p:cNvPicPr>
          <p:nvPr/>
        </p:nvPicPr>
        <p:blipFill>
          <a:blip r:embed="rId3"/>
          <a:stretch>
            <a:fillRect/>
          </a:stretch>
        </p:blipFill>
        <p:spPr>
          <a:xfrm>
            <a:off x="304800" y="2286000"/>
            <a:ext cx="6172200" cy="434340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blavatsky.jpg"/>
          <p:cNvPicPr>
            <a:picLocks noGrp="1" noChangeAspect="1"/>
          </p:cNvPicPr>
          <p:nvPr>
            <p:ph sz="quarter" idx="1"/>
          </p:nvPr>
        </p:nvPicPr>
        <p:blipFill>
          <a:blip r:embed="rId2">
            <a:lum bright="39000" contrast="-39000"/>
          </a:blip>
          <a:stretch>
            <a:fillRect/>
          </a:stretch>
        </p:blipFill>
        <p:spPr>
          <a:xfrm>
            <a:off x="0" y="0"/>
            <a:ext cx="9143999" cy="6858000"/>
          </a:xfrm>
        </p:spPr>
      </p:pic>
      <p:sp>
        <p:nvSpPr>
          <p:cNvPr id="2" name="1 Título"/>
          <p:cNvSpPr>
            <a:spLocks noGrp="1"/>
          </p:cNvSpPr>
          <p:nvPr>
            <p:ph type="title"/>
          </p:nvPr>
        </p:nvSpPr>
        <p:spPr/>
        <p:txBody>
          <a:bodyPr>
            <a:normAutofit fontScale="90000"/>
          </a:bodyPr>
          <a:lstStyle/>
          <a:p>
            <a:r>
              <a:rPr lang="es-AR" dirty="0" err="1" smtClean="0">
                <a:solidFill>
                  <a:srgbClr val="FF0000"/>
                </a:solidFill>
                <a:latin typeface="Arial Black" pitchFamily="34" charset="0"/>
              </a:rPr>
              <a:t>Blavatsky</a:t>
            </a:r>
            <a:r>
              <a:rPr lang="es-AR" dirty="0" smtClean="0">
                <a:solidFill>
                  <a:srgbClr val="FF0000"/>
                </a:solidFill>
                <a:latin typeface="Arial Black" pitchFamily="34" charset="0"/>
              </a:rPr>
              <a:t> se propone un </a:t>
            </a:r>
            <a:r>
              <a:rPr lang="es-AR" b="1" dirty="0" smtClean="0">
                <a:solidFill>
                  <a:srgbClr val="083221"/>
                </a:solidFill>
                <a:latin typeface="Arial Black" pitchFamily="34" charset="0"/>
              </a:rPr>
              <a:t>objetivo:</a:t>
            </a:r>
            <a:r>
              <a:rPr lang="es-AR" dirty="0" smtClean="0">
                <a:solidFill>
                  <a:srgbClr val="FF0000"/>
                </a:solidFill>
                <a:latin typeface="Arial Black" pitchFamily="34" charset="0"/>
              </a:rPr>
              <a:t> </a:t>
            </a:r>
            <a:endParaRPr lang="es-AR" dirty="0">
              <a:solidFill>
                <a:srgbClr val="FF0000"/>
              </a:solidFill>
              <a:latin typeface="Arial Black" pitchFamily="34" charset="0"/>
            </a:endParaRPr>
          </a:p>
        </p:txBody>
      </p:sp>
      <p:sp>
        <p:nvSpPr>
          <p:cNvPr id="5" name="4 CuadroTexto"/>
          <p:cNvSpPr txBox="1"/>
          <p:nvPr/>
        </p:nvSpPr>
        <p:spPr>
          <a:xfrm rot="20710601">
            <a:off x="914400" y="2133600"/>
            <a:ext cx="7391400" cy="3693319"/>
          </a:xfrm>
          <a:prstGeom prst="rect">
            <a:avLst/>
          </a:prstGeom>
          <a:noFill/>
        </p:spPr>
        <p:txBody>
          <a:bodyPr wrap="square" rtlCol="0">
            <a:spAutoFit/>
          </a:bodyPr>
          <a:lstStyle/>
          <a:p>
            <a:pPr algn="just"/>
            <a:r>
              <a:rPr lang="es-AR" sz="3600" dirty="0" smtClean="0">
                <a:latin typeface="Arial Black" pitchFamily="34" charset="0"/>
              </a:rPr>
              <a:t>Desechar el más pernicioso de los dogmas teológicos: la MALDICIÓN bajo la cual la humanidad, se alega, sufre desde la desobediencia de Adán y Eva en el Edén.</a:t>
            </a:r>
          </a:p>
          <a:p>
            <a:endParaRPr lang="es-AR"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AGNI.jpg"/>
          <p:cNvPicPr>
            <a:picLocks noChangeAspect="1"/>
          </p:cNvPicPr>
          <p:nvPr/>
        </p:nvPicPr>
        <p:blipFill>
          <a:blip r:embed="rId2"/>
          <a:stretch>
            <a:fillRect/>
          </a:stretch>
        </p:blipFill>
        <p:spPr>
          <a:xfrm>
            <a:off x="0" y="0"/>
            <a:ext cx="9144000" cy="6858000"/>
          </a:xfrm>
          <a:prstGeom prst="rect">
            <a:avLst/>
          </a:prstGeom>
        </p:spPr>
      </p:pic>
      <p:sp>
        <p:nvSpPr>
          <p:cNvPr id="2" name="1 Título"/>
          <p:cNvSpPr>
            <a:spLocks noGrp="1"/>
          </p:cNvSpPr>
          <p:nvPr>
            <p:ph type="title"/>
          </p:nvPr>
        </p:nvSpPr>
        <p:spPr/>
        <p:txBody>
          <a:bodyPr/>
          <a:lstStyle/>
          <a:p>
            <a:r>
              <a:rPr lang="es-AR" dirty="0" smtClean="0">
                <a:solidFill>
                  <a:schemeClr val="bg1"/>
                </a:solidFill>
              </a:rPr>
              <a:t>El Fuego Sagrado</a:t>
            </a:r>
            <a:endParaRPr lang="es-AR" dirty="0">
              <a:solidFill>
                <a:schemeClr val="bg1"/>
              </a:solidFill>
            </a:endParaRPr>
          </a:p>
        </p:txBody>
      </p:sp>
      <p:sp>
        <p:nvSpPr>
          <p:cNvPr id="3" name="2 Marcador de contenido"/>
          <p:cNvSpPr>
            <a:spLocks noGrp="1"/>
          </p:cNvSpPr>
          <p:nvPr>
            <p:ph sz="quarter" idx="1"/>
          </p:nvPr>
        </p:nvSpPr>
        <p:spPr/>
        <p:txBody>
          <a:bodyPr/>
          <a:lstStyle/>
          <a:p>
            <a:r>
              <a:rPr lang="es-AR" dirty="0" smtClean="0">
                <a:solidFill>
                  <a:schemeClr val="bg1"/>
                </a:solidFill>
              </a:rPr>
              <a:t>Parte de las últimas sub-razas de la Tercera Raza se vio dotada del fuego sagrado de la Llama de lo superior. </a:t>
            </a:r>
            <a:r>
              <a:rPr lang="es-AR" i="1" dirty="0" smtClean="0">
                <a:solidFill>
                  <a:schemeClr val="bg1"/>
                </a:solidFill>
                <a:latin typeface="Andalus" pitchFamily="18" charset="-78"/>
                <a:cs typeface="Andalus" pitchFamily="18" charset="-78"/>
              </a:rPr>
              <a:t>¿Han “caído”, siendo que </a:t>
            </a:r>
            <a:r>
              <a:rPr lang="es-AR" b="1" i="1" dirty="0" smtClean="0">
                <a:solidFill>
                  <a:schemeClr val="bg1"/>
                </a:solidFill>
                <a:latin typeface="Andalus" pitchFamily="18" charset="-78"/>
                <a:cs typeface="Andalus" pitchFamily="18" charset="-78"/>
              </a:rPr>
              <a:t>la encarnación misma fue su “caída”?</a:t>
            </a:r>
          </a:p>
          <a:p>
            <a:r>
              <a:rPr lang="es-AR" dirty="0" smtClean="0">
                <a:solidFill>
                  <a:schemeClr val="bg1"/>
                </a:solidFill>
                <a:latin typeface="Arial Black" pitchFamily="34" charset="0"/>
              </a:rPr>
              <a:t>Los dioses y héroes de la Cuarta y Quinta Razas fueron las imágenes deificadas de estos hombres de la Tercera</a:t>
            </a:r>
            <a:r>
              <a:rPr lang="es-AR" dirty="0" smtClean="0">
                <a:solidFill>
                  <a:schemeClr val="bg1"/>
                </a:solidFill>
              </a:rPr>
              <a:t>. </a:t>
            </a:r>
            <a:endParaRPr lang="es-AR" dirty="0">
              <a:solidFill>
                <a:schemeClr val="bg1"/>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blavatsky.jpg"/>
          <p:cNvPicPr>
            <a:picLocks noGrp="1" noChangeAspect="1"/>
          </p:cNvPicPr>
          <p:nvPr>
            <p:ph sz="quarter" idx="1"/>
          </p:nvPr>
        </p:nvPicPr>
        <p:blipFill>
          <a:blip r:embed="rId2">
            <a:lum bright="39000" contrast="-39000"/>
          </a:blip>
          <a:stretch>
            <a:fillRect/>
          </a:stretch>
        </p:blipFill>
        <p:spPr>
          <a:xfrm>
            <a:off x="0" y="0"/>
            <a:ext cx="9143999" cy="6858000"/>
          </a:xfrm>
        </p:spPr>
      </p:pic>
      <p:sp>
        <p:nvSpPr>
          <p:cNvPr id="2" name="1 Título"/>
          <p:cNvSpPr>
            <a:spLocks noGrp="1"/>
          </p:cNvSpPr>
          <p:nvPr>
            <p:ph type="title"/>
          </p:nvPr>
        </p:nvSpPr>
        <p:spPr/>
        <p:txBody>
          <a:bodyPr>
            <a:normAutofit fontScale="90000"/>
          </a:bodyPr>
          <a:lstStyle/>
          <a:p>
            <a:r>
              <a:rPr lang="es-AR" dirty="0" smtClean="0">
                <a:solidFill>
                  <a:srgbClr val="FF0000"/>
                </a:solidFill>
                <a:latin typeface="Arial Black" pitchFamily="34" charset="0"/>
              </a:rPr>
              <a:t>No hay CAÍDA ni MALDICIÓN</a:t>
            </a:r>
            <a:endParaRPr lang="es-AR" dirty="0">
              <a:solidFill>
                <a:srgbClr val="FF0000"/>
              </a:solidFill>
              <a:latin typeface="Arial Black" pitchFamily="34" charset="0"/>
            </a:endParaRPr>
          </a:p>
        </p:txBody>
      </p:sp>
      <p:sp>
        <p:nvSpPr>
          <p:cNvPr id="5" name="4 CuadroTexto"/>
          <p:cNvSpPr txBox="1"/>
          <p:nvPr/>
        </p:nvSpPr>
        <p:spPr>
          <a:xfrm rot="20710601">
            <a:off x="914400" y="1641158"/>
            <a:ext cx="7391400" cy="4678204"/>
          </a:xfrm>
          <a:prstGeom prst="rect">
            <a:avLst/>
          </a:prstGeom>
          <a:noFill/>
        </p:spPr>
        <p:txBody>
          <a:bodyPr wrap="square" rtlCol="0">
            <a:spAutoFit/>
          </a:bodyPr>
          <a:lstStyle/>
          <a:p>
            <a:pPr algn="just">
              <a:buFontTx/>
              <a:buChar char="-"/>
            </a:pPr>
            <a:r>
              <a:rPr lang="es-AR" sz="2800" dirty="0" smtClean="0">
                <a:latin typeface="Arial Black" pitchFamily="34" charset="0"/>
              </a:rPr>
              <a:t>La “caída” no es más que el descenso en la materia</a:t>
            </a:r>
          </a:p>
          <a:p>
            <a:pPr algn="just">
              <a:buFontTx/>
              <a:buChar char="-"/>
            </a:pPr>
            <a:r>
              <a:rPr lang="es-AR" sz="2800" dirty="0" smtClean="0">
                <a:latin typeface="Arial Black" pitchFamily="34" charset="0"/>
              </a:rPr>
              <a:t> Adán y Eva: estado de la humanidad al final de la Tercera Raza. </a:t>
            </a:r>
          </a:p>
          <a:p>
            <a:pPr algn="just">
              <a:buFontTx/>
              <a:buChar char="-"/>
            </a:pPr>
            <a:r>
              <a:rPr lang="es-AR" sz="2800" dirty="0" smtClean="0">
                <a:latin typeface="Arial Black" pitchFamily="34" charset="0"/>
              </a:rPr>
              <a:t>El problema del descenso de MANAS y el hombre que se hizo consciente, en primera instancia, de la posibilidad de satisfacer sus deseos</a:t>
            </a:r>
          </a:p>
          <a:p>
            <a:endParaRPr lang="es-AR"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latin typeface="Athena" pitchFamily="18" charset="0"/>
              </a:rPr>
              <a:t>DS y PROMETEO</a:t>
            </a:r>
            <a:endParaRPr lang="es-AR" dirty="0">
              <a:latin typeface="Athena" pitchFamily="18" charset="0"/>
            </a:endParaRPr>
          </a:p>
        </p:txBody>
      </p:sp>
      <p:pic>
        <p:nvPicPr>
          <p:cNvPr id="4" name="3 Imagen" descr="DOCTRINA SECRETA.jpg"/>
          <p:cNvPicPr>
            <a:picLocks noChangeAspect="1"/>
          </p:cNvPicPr>
          <p:nvPr/>
        </p:nvPicPr>
        <p:blipFill>
          <a:blip r:embed="rId2">
            <a:duotone>
              <a:schemeClr val="accent1">
                <a:shade val="45000"/>
                <a:satMod val="135000"/>
              </a:schemeClr>
              <a:prstClr val="white"/>
            </a:duotone>
          </a:blip>
          <a:stretch>
            <a:fillRect/>
          </a:stretch>
        </p:blipFill>
        <p:spPr>
          <a:xfrm rot="1020000">
            <a:off x="4367285" y="477031"/>
            <a:ext cx="4073290" cy="5420609"/>
          </a:xfrm>
          <a:prstGeom prst="rect">
            <a:avLst/>
          </a:prstGeom>
        </p:spPr>
      </p:pic>
      <p:sp>
        <p:nvSpPr>
          <p:cNvPr id="3" name="2 Marcador de contenido"/>
          <p:cNvSpPr>
            <a:spLocks noGrp="1"/>
          </p:cNvSpPr>
          <p:nvPr>
            <p:ph sz="quarter" idx="1"/>
          </p:nvPr>
        </p:nvSpPr>
        <p:spPr/>
        <p:txBody>
          <a:bodyPr>
            <a:normAutofit fontScale="92500" lnSpcReduction="20000"/>
          </a:bodyPr>
          <a:lstStyle/>
          <a:p>
            <a:pPr algn="just">
              <a:buClr>
                <a:srgbClr val="C00000"/>
              </a:buClr>
            </a:pPr>
            <a:r>
              <a:rPr lang="es-AR" dirty="0" smtClean="0">
                <a:latin typeface="Palatino Linotype" pitchFamily="18" charset="0"/>
              </a:rPr>
              <a:t>PROMETEO descubrió y reveló al hombre el arte de hacer descender el RELÁMPAGO… de las regiones superiores (</a:t>
            </a:r>
            <a:r>
              <a:rPr lang="es-AR" i="1" dirty="0" err="1" smtClean="0">
                <a:latin typeface="Palatino Linotype" pitchFamily="18" charset="0"/>
              </a:rPr>
              <a:t>Pramatha</a:t>
            </a:r>
            <a:r>
              <a:rPr lang="es-AR" i="1" dirty="0" smtClean="0">
                <a:latin typeface="Palatino Linotype" pitchFamily="18" charset="0"/>
              </a:rPr>
              <a:t> - </a:t>
            </a:r>
            <a:r>
              <a:rPr lang="es-AR" i="1" dirty="0" err="1" smtClean="0">
                <a:latin typeface="Palatino Linotype" pitchFamily="18" charset="0"/>
              </a:rPr>
              <a:t>pramantha</a:t>
            </a:r>
            <a:r>
              <a:rPr lang="es-AR" dirty="0" smtClean="0">
                <a:latin typeface="Palatino Linotype" pitchFamily="18" charset="0"/>
              </a:rPr>
              <a:t>)</a:t>
            </a:r>
          </a:p>
          <a:p>
            <a:pPr algn="just"/>
            <a:endParaRPr lang="es-AR" dirty="0" smtClean="0">
              <a:latin typeface="Palatino Linotype" pitchFamily="18" charset="0"/>
            </a:endParaRPr>
          </a:p>
          <a:p>
            <a:pPr algn="just"/>
            <a:r>
              <a:rPr lang="es-AR" dirty="0" err="1" smtClean="0">
                <a:latin typeface="Onyx" pitchFamily="82" charset="0"/>
              </a:rPr>
              <a:t>Antropogénesis</a:t>
            </a:r>
            <a:r>
              <a:rPr lang="es-AR" dirty="0" smtClean="0">
                <a:latin typeface="Onyx" pitchFamily="82" charset="0"/>
              </a:rPr>
              <a:t>. Estancia VII</a:t>
            </a:r>
            <a:r>
              <a:rPr lang="es-AR" dirty="0" smtClean="0">
                <a:latin typeface="Palatino Linotype" pitchFamily="18" charset="0"/>
              </a:rPr>
              <a:t>: </a:t>
            </a:r>
            <a:r>
              <a:rPr lang="es-AR" i="1" dirty="0" smtClean="0">
                <a:latin typeface="Bodoni MT" pitchFamily="18" charset="0"/>
              </a:rPr>
              <a:t>Los hijos de la Sabiduría, Hijos de la Noche (primera cadena)… descendieron. Contemplaron las formas primitivas de la Tercera… algunos entraron en los </a:t>
            </a:r>
            <a:r>
              <a:rPr lang="es-AR" i="1" dirty="0" err="1" smtClean="0">
                <a:latin typeface="Bodoni MT" pitchFamily="18" charset="0"/>
              </a:rPr>
              <a:t>Chhayas</a:t>
            </a:r>
            <a:r>
              <a:rPr lang="es-AR" i="1" dirty="0" smtClean="0">
                <a:latin typeface="Bodoni MT" pitchFamily="18" charset="0"/>
              </a:rPr>
              <a:t>, otros proyectaron una chispa, otros postergaron hasta la Cuarta. La chispa ardió apenas… un tercio estaba listo: en estos moraremos, dijeron los Señores de la Llama y la Oscura Sabiduría. </a:t>
            </a:r>
          </a:p>
          <a:p>
            <a:pPr algn="just"/>
            <a:endParaRPr lang="es-AR" i="1" dirty="0">
              <a:latin typeface="Bodoni MT"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latin typeface="Athena" pitchFamily="18" charset="0"/>
              </a:rPr>
              <a:t>DS y PROMETEO</a:t>
            </a:r>
            <a:endParaRPr lang="es-AR" dirty="0">
              <a:latin typeface="Athena" pitchFamily="18" charset="0"/>
            </a:endParaRPr>
          </a:p>
        </p:txBody>
      </p:sp>
      <p:pic>
        <p:nvPicPr>
          <p:cNvPr id="4" name="3 Imagen" descr="DOCTRINA SECRETA.jpg"/>
          <p:cNvPicPr>
            <a:picLocks noChangeAspect="1"/>
          </p:cNvPicPr>
          <p:nvPr/>
        </p:nvPicPr>
        <p:blipFill>
          <a:blip r:embed="rId2">
            <a:duotone>
              <a:schemeClr val="accent1">
                <a:shade val="45000"/>
                <a:satMod val="135000"/>
              </a:schemeClr>
              <a:prstClr val="white"/>
            </a:duotone>
          </a:blip>
          <a:stretch>
            <a:fillRect/>
          </a:stretch>
        </p:blipFill>
        <p:spPr>
          <a:xfrm rot="1020000">
            <a:off x="4367285" y="477031"/>
            <a:ext cx="4073290" cy="5420609"/>
          </a:xfrm>
          <a:prstGeom prst="rect">
            <a:avLst/>
          </a:prstGeom>
        </p:spPr>
      </p:pic>
      <p:sp>
        <p:nvSpPr>
          <p:cNvPr id="3" name="2 Marcador de contenido"/>
          <p:cNvSpPr>
            <a:spLocks noGrp="1"/>
          </p:cNvSpPr>
          <p:nvPr>
            <p:ph sz="quarter" idx="1"/>
          </p:nvPr>
        </p:nvSpPr>
        <p:spPr/>
        <p:txBody>
          <a:bodyPr>
            <a:normAutofit/>
          </a:bodyPr>
          <a:lstStyle/>
          <a:p>
            <a:pPr algn="just">
              <a:buClr>
                <a:srgbClr val="C00000"/>
              </a:buClr>
            </a:pPr>
            <a:r>
              <a:rPr lang="es-AR" dirty="0" smtClean="0">
                <a:latin typeface="Palatino Linotype" pitchFamily="18" charset="0"/>
              </a:rPr>
              <a:t>“Nuestros Salvadores, los </a:t>
            </a:r>
            <a:r>
              <a:rPr lang="es-AR" dirty="0" err="1" smtClean="0">
                <a:latin typeface="Palatino Linotype" pitchFamily="18" charset="0"/>
              </a:rPr>
              <a:t>Agnishvatta</a:t>
            </a:r>
            <a:r>
              <a:rPr lang="es-AR" dirty="0" smtClean="0">
                <a:latin typeface="Palatino Linotype" pitchFamily="18" charset="0"/>
              </a:rPr>
              <a:t>, o “Hijos de la Llama de la Sabiduría”, personificados por PROMETEO por los griegos”</a:t>
            </a:r>
          </a:p>
          <a:p>
            <a:pPr algn="just"/>
            <a:endParaRPr lang="es-AR" dirty="0" smtClean="0">
              <a:latin typeface="Palatino Linotype" pitchFamily="18" charset="0"/>
            </a:endParaRPr>
          </a:p>
          <a:p>
            <a:pPr algn="just"/>
            <a:r>
              <a:rPr lang="es-AR" dirty="0" smtClean="0">
                <a:latin typeface="Onyx" pitchFamily="82" charset="0"/>
              </a:rPr>
              <a:t>Prometeo encadenado, en ESQUILO: “el fuego recibido se transformó en la mayor maldición: la conciencia de la posesión del elemento animal”; “la creación del ‘BUITRE ETERNO’ del DESEO INSATISFECHO”, hasta el día de la LIBERACIÓN (por HÉRCULES)</a:t>
            </a:r>
            <a:endParaRPr lang="es-AR" i="1" dirty="0" smtClean="0">
              <a:latin typeface="Bodoni MT" pitchFamily="18" charset="0"/>
            </a:endParaRPr>
          </a:p>
          <a:p>
            <a:pPr algn="just"/>
            <a:endParaRPr lang="es-AR" i="1" dirty="0">
              <a:latin typeface="Bodoni MT"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ucifer.jpg"/>
          <p:cNvPicPr>
            <a:picLocks noChangeAspect="1"/>
          </p:cNvPicPr>
          <p:nvPr/>
        </p:nvPicPr>
        <p:blipFill>
          <a:blip r:embed="rId2">
            <a:lum bright="55000" contrast="-62000"/>
          </a:blip>
          <a:stretch>
            <a:fillRect/>
          </a:stretch>
        </p:blipFill>
        <p:spPr>
          <a:xfrm>
            <a:off x="0" y="0"/>
            <a:ext cx="9143999" cy="6858000"/>
          </a:xfrm>
          <a:prstGeom prst="rect">
            <a:avLst/>
          </a:prstGeom>
        </p:spPr>
      </p:pic>
      <p:sp>
        <p:nvSpPr>
          <p:cNvPr id="2" name="1 Título"/>
          <p:cNvSpPr>
            <a:spLocks noGrp="1"/>
          </p:cNvSpPr>
          <p:nvPr>
            <p:ph type="title"/>
          </p:nvPr>
        </p:nvSpPr>
        <p:spPr/>
        <p:txBody>
          <a:bodyPr/>
          <a:lstStyle/>
          <a:p>
            <a:r>
              <a:rPr lang="es-AR" dirty="0" smtClean="0"/>
              <a:t>Manas y su potencial</a:t>
            </a:r>
            <a:endParaRPr lang="es-AR" dirty="0"/>
          </a:p>
        </p:txBody>
      </p:sp>
      <p:sp>
        <p:nvSpPr>
          <p:cNvPr id="3" name="2 Marcador de contenido"/>
          <p:cNvSpPr>
            <a:spLocks noGrp="1"/>
          </p:cNvSpPr>
          <p:nvPr>
            <p:ph sz="quarter" idx="1"/>
          </p:nvPr>
        </p:nvSpPr>
        <p:spPr/>
        <p:txBody>
          <a:bodyPr>
            <a:normAutofit fontScale="92500"/>
          </a:bodyPr>
          <a:lstStyle/>
          <a:p>
            <a:pPr algn="just"/>
            <a:r>
              <a:rPr lang="es-AR" dirty="0" smtClean="0">
                <a:latin typeface="Palatino Linotype" pitchFamily="18" charset="0"/>
              </a:rPr>
              <a:t>“</a:t>
            </a:r>
            <a:r>
              <a:rPr lang="es-AR" b="1" dirty="0" smtClean="0">
                <a:latin typeface="Palatino Linotype" pitchFamily="18" charset="0"/>
              </a:rPr>
              <a:t>De tales dolores no habrá fin, hasta que algún dios aparezca como sustituto en tus dolores, y esté dispuesto a descender al triste Hades y a las profundidades del Tártaro” (Esquilo, </a:t>
            </a:r>
            <a:r>
              <a:rPr lang="es-AR" b="1" i="1" dirty="0" smtClean="0">
                <a:latin typeface="Palatino Linotype" pitchFamily="18" charset="0"/>
              </a:rPr>
              <a:t>Prometeo Encadenado</a:t>
            </a:r>
            <a:r>
              <a:rPr lang="es-AR" b="1" dirty="0" smtClean="0">
                <a:latin typeface="Palatino Linotype" pitchFamily="18" charset="0"/>
              </a:rPr>
              <a:t>, 1027ss) – HÉRCULES</a:t>
            </a:r>
          </a:p>
          <a:p>
            <a:pPr algn="just"/>
            <a:r>
              <a:rPr lang="es-AR" b="1" dirty="0" smtClean="0">
                <a:latin typeface="Palatino Linotype" pitchFamily="18" charset="0"/>
              </a:rPr>
              <a:t>El intelecto y el conocimiento son arma de doble filo: son instrumentos tanto para el bien como para el mal. Alegoría del </a:t>
            </a:r>
            <a:r>
              <a:rPr lang="es-AR" b="1" dirty="0" err="1" smtClean="0">
                <a:latin typeface="Palatino Linotype" pitchFamily="18" charset="0"/>
              </a:rPr>
              <a:t>Ramâyana</a:t>
            </a:r>
            <a:r>
              <a:rPr lang="es-AR" b="1" dirty="0" smtClean="0">
                <a:latin typeface="Palatino Linotype" pitchFamily="18" charset="0"/>
              </a:rPr>
              <a:t>. Los “</a:t>
            </a:r>
            <a:r>
              <a:rPr lang="es-AR" b="1" i="1" dirty="0" smtClean="0">
                <a:latin typeface="Palatino Linotype" pitchFamily="18" charset="0"/>
              </a:rPr>
              <a:t>adversarios de Dios</a:t>
            </a:r>
            <a:r>
              <a:rPr lang="es-AR" b="1" dirty="0" smtClean="0">
                <a:latin typeface="Palatino Linotype" pitchFamily="18" charset="0"/>
              </a:rPr>
              <a:t>” son los egos que encarnan en la Tercera Raza. DS, </a:t>
            </a:r>
            <a:r>
              <a:rPr lang="es-AR" b="1" dirty="0" err="1" smtClean="0">
                <a:latin typeface="Palatino Linotype" pitchFamily="18" charset="0"/>
              </a:rPr>
              <a:t>Antropog</a:t>
            </a:r>
            <a:r>
              <a:rPr lang="es-AR" b="1" dirty="0" smtClean="0">
                <a:latin typeface="Palatino Linotype" pitchFamily="18" charset="0"/>
              </a:rPr>
              <a:t>. </a:t>
            </a:r>
            <a:r>
              <a:rPr lang="es-AR" b="1" dirty="0" err="1" smtClean="0">
                <a:latin typeface="Palatino Linotype" pitchFamily="18" charset="0"/>
              </a:rPr>
              <a:t>Est.</a:t>
            </a:r>
            <a:r>
              <a:rPr lang="es-AR" b="1" dirty="0" smtClean="0">
                <a:latin typeface="Palatino Linotype" pitchFamily="18" charset="0"/>
              </a:rPr>
              <a:t> VII. </a:t>
            </a:r>
          </a:p>
          <a:p>
            <a:endParaRPr lang="es-AR"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blavatsky.jpg"/>
          <p:cNvPicPr>
            <a:picLocks noChangeAspect="1"/>
          </p:cNvPicPr>
          <p:nvPr/>
        </p:nvPicPr>
        <p:blipFill>
          <a:blip r:embed="rId2">
            <a:duotone>
              <a:schemeClr val="accent2">
                <a:shade val="45000"/>
                <a:satMod val="135000"/>
              </a:schemeClr>
              <a:prstClr val="white"/>
            </a:duotone>
          </a:blip>
          <a:stretch>
            <a:fillRect/>
          </a:stretch>
        </p:blipFill>
        <p:spPr>
          <a:xfrm>
            <a:off x="0" y="0"/>
            <a:ext cx="9144000" cy="6858000"/>
          </a:xfrm>
          <a:prstGeom prst="rect">
            <a:avLst/>
          </a:prstGeom>
        </p:spPr>
      </p:pic>
      <p:sp>
        <p:nvSpPr>
          <p:cNvPr id="2" name="1 Título"/>
          <p:cNvSpPr>
            <a:spLocks noGrp="1"/>
          </p:cNvSpPr>
          <p:nvPr>
            <p:ph type="title"/>
          </p:nvPr>
        </p:nvSpPr>
        <p:spPr/>
        <p:txBody>
          <a:bodyPr>
            <a:normAutofit fontScale="90000"/>
          </a:bodyPr>
          <a:lstStyle/>
          <a:p>
            <a:r>
              <a:rPr lang="es-AR" b="1" dirty="0" smtClean="0">
                <a:solidFill>
                  <a:schemeClr val="accent5">
                    <a:lumMod val="50000"/>
                  </a:schemeClr>
                </a:solidFill>
                <a:latin typeface="Aharoni" pitchFamily="2" charset="-79"/>
                <a:cs typeface="Aharoni" pitchFamily="2" charset="-79"/>
              </a:rPr>
              <a:t>DOCTRINA SECRETA y PROMETEO</a:t>
            </a:r>
            <a:endParaRPr lang="es-AR" b="1" dirty="0">
              <a:solidFill>
                <a:schemeClr val="accent5">
                  <a:lumMod val="50000"/>
                </a:schemeClr>
              </a:solidFill>
              <a:latin typeface="Aharoni" pitchFamily="2" charset="-79"/>
              <a:cs typeface="Aharoni" pitchFamily="2" charset="-79"/>
            </a:endParaRPr>
          </a:p>
        </p:txBody>
      </p:sp>
      <p:sp>
        <p:nvSpPr>
          <p:cNvPr id="3" name="2 Marcador de contenido"/>
          <p:cNvSpPr>
            <a:spLocks noGrp="1"/>
          </p:cNvSpPr>
          <p:nvPr>
            <p:ph sz="quarter" idx="1"/>
          </p:nvPr>
        </p:nvSpPr>
        <p:spPr/>
        <p:txBody>
          <a:bodyPr>
            <a:normAutofit fontScale="70000" lnSpcReduction="20000"/>
          </a:bodyPr>
          <a:lstStyle/>
          <a:p>
            <a:pPr algn="just">
              <a:buClr>
                <a:srgbClr val="C00000"/>
              </a:buClr>
            </a:pPr>
            <a:r>
              <a:rPr lang="es-AR" sz="3600" b="1" dirty="0" smtClean="0">
                <a:solidFill>
                  <a:srgbClr val="261D00"/>
                </a:solidFill>
                <a:latin typeface="Perpetua" pitchFamily="18" charset="0"/>
              </a:rPr>
              <a:t>Aborda el problema teológico de la MALDICIÓN: no existe PECADO ORIGINAL. Con el ingreso de MANAS el hombre toma conciencia de sí mismo, y el primer impulso es alimentar el lado inferior.</a:t>
            </a:r>
          </a:p>
          <a:p>
            <a:pPr algn="just">
              <a:buClr>
                <a:srgbClr val="C00000"/>
              </a:buClr>
            </a:pPr>
            <a:r>
              <a:rPr lang="es-AR" sz="3600" b="1" dirty="0" smtClean="0">
                <a:solidFill>
                  <a:srgbClr val="261D00"/>
                </a:solidFill>
                <a:latin typeface="Perpetua" pitchFamily="18" charset="0"/>
              </a:rPr>
              <a:t>El Titán crucificado es el símbolo personificado del LOGOS, el “</a:t>
            </a:r>
            <a:r>
              <a:rPr lang="es-AR" sz="3600" b="1" dirty="0" err="1" smtClean="0">
                <a:solidFill>
                  <a:srgbClr val="261D00"/>
                </a:solidFill>
                <a:latin typeface="Perpetua" pitchFamily="18" charset="0"/>
              </a:rPr>
              <a:t>Huesped</a:t>
            </a:r>
            <a:r>
              <a:rPr lang="es-AR" sz="3600" b="1" dirty="0" smtClean="0">
                <a:solidFill>
                  <a:srgbClr val="261D00"/>
                </a:solidFill>
                <a:latin typeface="Perpetua" pitchFamily="18" charset="0"/>
              </a:rPr>
              <a:t>”, los “Señores de la Sabiduría”, el HOMBRE CELESTIAL que encarnó en la humanidad</a:t>
            </a:r>
          </a:p>
          <a:p>
            <a:pPr algn="just">
              <a:buClr>
                <a:srgbClr val="C00000"/>
              </a:buClr>
            </a:pPr>
            <a:r>
              <a:rPr lang="es-AR" sz="3600" b="1" dirty="0" smtClean="0">
                <a:solidFill>
                  <a:srgbClr val="261D00"/>
                </a:solidFill>
                <a:latin typeface="Perpetua" pitchFamily="18" charset="0"/>
              </a:rPr>
              <a:t>PROMETEO pertenece a la raza de Titanes que se rebeló contra los dioses, y a quienes el dios del Olimpo arrojó al Tártaro. </a:t>
            </a:r>
          </a:p>
          <a:p>
            <a:pPr algn="just">
              <a:buClr>
                <a:srgbClr val="C00000"/>
              </a:buClr>
            </a:pPr>
            <a:r>
              <a:rPr lang="es-AR" sz="3600" b="1" dirty="0" smtClean="0">
                <a:solidFill>
                  <a:srgbClr val="261D00"/>
                </a:solidFill>
                <a:latin typeface="Perpetua" pitchFamily="18" charset="0"/>
              </a:rPr>
              <a:t>El Titán crucificado es el HOMBRE CELESTIAL ENCARNADO. </a:t>
            </a:r>
          </a:p>
          <a:p>
            <a:endParaRPr lang="es-AR"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solidFill>
                  <a:srgbClr val="604900"/>
                </a:solidFill>
                <a:latin typeface="Ravie" pitchFamily="82" charset="0"/>
                <a:cs typeface="Aharoni" pitchFamily="2" charset="-79"/>
              </a:rPr>
              <a:t>PANDORA</a:t>
            </a:r>
            <a:endParaRPr lang="es-AR" dirty="0">
              <a:solidFill>
                <a:srgbClr val="604900"/>
              </a:solidFill>
              <a:latin typeface="Ravie" pitchFamily="82" charset="0"/>
              <a:cs typeface="Aharoni" pitchFamily="2" charset="-79"/>
            </a:endParaRPr>
          </a:p>
        </p:txBody>
      </p:sp>
      <p:sp>
        <p:nvSpPr>
          <p:cNvPr id="3" name="2 Marcador de contenido"/>
          <p:cNvSpPr>
            <a:spLocks noGrp="1"/>
          </p:cNvSpPr>
          <p:nvPr>
            <p:ph sz="quarter" idx="1"/>
          </p:nvPr>
        </p:nvSpPr>
        <p:spPr/>
        <p:txBody>
          <a:bodyPr>
            <a:normAutofit lnSpcReduction="10000"/>
          </a:bodyPr>
          <a:lstStyle/>
          <a:p>
            <a:pPr>
              <a:buClr>
                <a:srgbClr val="C00000"/>
              </a:buClr>
            </a:pPr>
            <a:r>
              <a:rPr lang="es-AR" b="1" dirty="0" smtClean="0">
                <a:solidFill>
                  <a:srgbClr val="362900"/>
                </a:solidFill>
                <a:latin typeface="Andalus" pitchFamily="18" charset="-78"/>
                <a:cs typeface="Andalus" pitchFamily="18" charset="-78"/>
              </a:rPr>
              <a:t>Pandora y su </a:t>
            </a:r>
          </a:p>
          <a:p>
            <a:pPr>
              <a:buClr>
                <a:srgbClr val="C00000"/>
              </a:buClr>
              <a:buNone/>
            </a:pPr>
            <a:r>
              <a:rPr lang="es-AR" b="1" dirty="0" smtClean="0">
                <a:solidFill>
                  <a:srgbClr val="362900"/>
                </a:solidFill>
                <a:latin typeface="Andalus" pitchFamily="18" charset="-78"/>
                <a:cs typeface="Andalus" pitchFamily="18" charset="-78"/>
              </a:rPr>
              <a:t>JARRÓN con MALES.</a:t>
            </a:r>
          </a:p>
          <a:p>
            <a:pPr>
              <a:buClr>
                <a:srgbClr val="C00000"/>
              </a:buClr>
            </a:pPr>
            <a:r>
              <a:rPr lang="es-AR" b="1" dirty="0" smtClean="0">
                <a:solidFill>
                  <a:srgbClr val="362900"/>
                </a:solidFill>
                <a:latin typeface="Andalus" pitchFamily="18" charset="-78"/>
                <a:cs typeface="Andalus" pitchFamily="18" charset="-78"/>
              </a:rPr>
              <a:t>Símbolo de la </a:t>
            </a:r>
          </a:p>
          <a:p>
            <a:pPr>
              <a:buClr>
                <a:srgbClr val="C00000"/>
              </a:buClr>
              <a:buNone/>
            </a:pPr>
            <a:r>
              <a:rPr lang="es-AR" b="1" dirty="0" smtClean="0">
                <a:solidFill>
                  <a:srgbClr val="362900"/>
                </a:solidFill>
                <a:latin typeface="Andalus" pitchFamily="18" charset="-78"/>
                <a:cs typeface="Andalus" pitchFamily="18" charset="-78"/>
              </a:rPr>
              <a:t>generación, </a:t>
            </a:r>
          </a:p>
          <a:p>
            <a:pPr>
              <a:buClr>
                <a:srgbClr val="C00000"/>
              </a:buClr>
              <a:buNone/>
            </a:pPr>
            <a:r>
              <a:rPr lang="es-AR" b="1" dirty="0" smtClean="0">
                <a:solidFill>
                  <a:srgbClr val="362900"/>
                </a:solidFill>
                <a:latin typeface="Andalus" pitchFamily="18" charset="-78"/>
                <a:cs typeface="Andalus" pitchFamily="18" charset="-78"/>
              </a:rPr>
              <a:t>multiplicación de los </a:t>
            </a:r>
          </a:p>
          <a:p>
            <a:pPr>
              <a:buClr>
                <a:srgbClr val="C00000"/>
              </a:buClr>
              <a:buNone/>
            </a:pPr>
            <a:r>
              <a:rPr lang="es-AR" b="1" dirty="0" smtClean="0">
                <a:solidFill>
                  <a:srgbClr val="362900"/>
                </a:solidFill>
                <a:latin typeface="Andalus" pitchFamily="18" charset="-78"/>
                <a:cs typeface="Andalus" pitchFamily="18" charset="-78"/>
              </a:rPr>
              <a:t>males, y la DIVISIÓN </a:t>
            </a:r>
          </a:p>
          <a:p>
            <a:pPr>
              <a:buClr>
                <a:srgbClr val="C00000"/>
              </a:buClr>
              <a:buNone/>
            </a:pPr>
            <a:r>
              <a:rPr lang="es-AR" b="1" dirty="0" smtClean="0">
                <a:solidFill>
                  <a:srgbClr val="362900"/>
                </a:solidFill>
                <a:latin typeface="Andalus" pitchFamily="18" charset="-78"/>
                <a:cs typeface="Andalus" pitchFamily="18" charset="-78"/>
              </a:rPr>
              <a:t>DE LOS SEXOS. </a:t>
            </a:r>
          </a:p>
          <a:p>
            <a:pPr>
              <a:buClr>
                <a:srgbClr val="C00000"/>
              </a:buClr>
              <a:buNone/>
            </a:pPr>
            <a:r>
              <a:rPr lang="es-AR" b="1" dirty="0" smtClean="0">
                <a:solidFill>
                  <a:srgbClr val="362900"/>
                </a:solidFill>
                <a:latin typeface="Andalus" pitchFamily="18" charset="-78"/>
                <a:cs typeface="Andalus" pitchFamily="18" charset="-78"/>
              </a:rPr>
              <a:t>Testimonio: SIMPOSIO </a:t>
            </a:r>
          </a:p>
          <a:p>
            <a:pPr>
              <a:buClr>
                <a:srgbClr val="C00000"/>
              </a:buClr>
              <a:buNone/>
            </a:pPr>
            <a:r>
              <a:rPr lang="es-AR" b="1" dirty="0" smtClean="0">
                <a:solidFill>
                  <a:srgbClr val="362900"/>
                </a:solidFill>
                <a:latin typeface="Andalus" pitchFamily="18" charset="-78"/>
                <a:cs typeface="Andalus" pitchFamily="18" charset="-78"/>
              </a:rPr>
              <a:t>de Platón. </a:t>
            </a:r>
            <a:endParaRPr lang="es-AR" b="1" dirty="0">
              <a:solidFill>
                <a:srgbClr val="362900"/>
              </a:solidFill>
              <a:latin typeface="Andalus" pitchFamily="18" charset="-78"/>
              <a:cs typeface="Andalus" pitchFamily="18" charset="-78"/>
            </a:endParaRPr>
          </a:p>
        </p:txBody>
      </p:sp>
      <p:pic>
        <p:nvPicPr>
          <p:cNvPr id="5" name="4 Imagen" descr="pandora11l.jpg"/>
          <p:cNvPicPr>
            <a:picLocks noChangeAspect="1"/>
          </p:cNvPicPr>
          <p:nvPr/>
        </p:nvPicPr>
        <p:blipFill>
          <a:blip r:embed="rId3"/>
          <a:stretch>
            <a:fillRect/>
          </a:stretch>
        </p:blipFill>
        <p:spPr>
          <a:xfrm>
            <a:off x="4495800" y="0"/>
            <a:ext cx="4648200" cy="685800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2000"/>
                                        <p:tgtEl>
                                          <p:spTgt spid="3">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2000"/>
                                        <p:tgtEl>
                                          <p:spTgt spid="3">
                                            <p:txEl>
                                              <p:pRg st="3" end="3"/>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2000"/>
                                        <p:tgtEl>
                                          <p:spTgt spid="3">
                                            <p:txEl>
                                              <p:pRg st="4" end="4"/>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2000"/>
                                        <p:tgtEl>
                                          <p:spTgt spid="3">
                                            <p:txEl>
                                              <p:pRg st="6" end="6"/>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2000"/>
                                        <p:tgtEl>
                                          <p:spTgt spid="3">
                                            <p:txEl>
                                              <p:pRg st="7" end="7"/>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DOCTRINA PROMETEO.jpg"/>
          <p:cNvPicPr>
            <a:picLocks noChangeAspect="1"/>
          </p:cNvPicPr>
          <p:nvPr/>
        </p:nvPicPr>
        <p:blipFill>
          <a:blip r:embed="rId2" cstate="print">
            <a:lum bright="16000" contrast="-28000"/>
          </a:blip>
          <a:stretch>
            <a:fillRect/>
          </a:stretch>
        </p:blipFill>
        <p:spPr>
          <a:xfrm>
            <a:off x="0" y="1524000"/>
            <a:ext cx="9144000" cy="5334000"/>
          </a:xfrm>
          <a:prstGeom prst="rect">
            <a:avLst/>
          </a:prstGeom>
        </p:spPr>
      </p:pic>
      <p:sp>
        <p:nvSpPr>
          <p:cNvPr id="2" name="1 Título"/>
          <p:cNvSpPr>
            <a:spLocks noGrp="1"/>
          </p:cNvSpPr>
          <p:nvPr>
            <p:ph type="title"/>
          </p:nvPr>
        </p:nvSpPr>
        <p:spPr/>
        <p:txBody>
          <a:bodyPr>
            <a:normAutofit/>
          </a:bodyPr>
          <a:lstStyle/>
          <a:p>
            <a:r>
              <a:rPr lang="es-AR" sz="5400" dirty="0" smtClean="0">
                <a:solidFill>
                  <a:srgbClr val="FF0000"/>
                </a:solidFill>
                <a:latin typeface="Onyx" pitchFamily="82" charset="0"/>
              </a:rPr>
              <a:t>“Prometeo el titán, su origen en India”</a:t>
            </a:r>
            <a:endParaRPr lang="es-AR" sz="5400" dirty="0">
              <a:solidFill>
                <a:srgbClr val="FF0000"/>
              </a:solidFill>
              <a:latin typeface="Onyx" pitchFamily="82" charset="0"/>
            </a:endParaRPr>
          </a:p>
        </p:txBody>
      </p:sp>
      <p:sp>
        <p:nvSpPr>
          <p:cNvPr id="3" name="2 Marcador de contenido"/>
          <p:cNvSpPr>
            <a:spLocks noGrp="1"/>
          </p:cNvSpPr>
          <p:nvPr>
            <p:ph sz="quarter" idx="1"/>
          </p:nvPr>
        </p:nvSpPr>
        <p:spPr/>
        <p:txBody>
          <a:bodyPr/>
          <a:lstStyle/>
          <a:p>
            <a:pPr algn="just"/>
            <a:r>
              <a:rPr lang="es-AR" dirty="0" smtClean="0">
                <a:latin typeface="Forte" pitchFamily="66" charset="0"/>
              </a:rPr>
              <a:t>De acuerdo a las mente de los mejores simbolistas europeos, el nombre Prometeo poseía la significación más grande y misteriosa de la antigüedad.</a:t>
            </a:r>
          </a:p>
          <a:p>
            <a:pPr algn="just"/>
            <a:r>
              <a:rPr lang="es-AR" dirty="0" smtClean="0">
                <a:latin typeface="Harrington" pitchFamily="82" charset="0"/>
              </a:rPr>
              <a:t>“</a:t>
            </a:r>
            <a:r>
              <a:rPr lang="es-AR" dirty="0" err="1" smtClean="0">
                <a:latin typeface="Harrington" pitchFamily="82" charset="0"/>
              </a:rPr>
              <a:t>Mythologie</a:t>
            </a:r>
            <a:r>
              <a:rPr lang="es-AR" dirty="0" smtClean="0">
                <a:latin typeface="Harrington" pitchFamily="82" charset="0"/>
              </a:rPr>
              <a:t> de la </a:t>
            </a:r>
            <a:r>
              <a:rPr lang="es-AR" dirty="0" err="1" smtClean="0">
                <a:latin typeface="Harrington" pitchFamily="82" charset="0"/>
              </a:rPr>
              <a:t>Grèce</a:t>
            </a:r>
            <a:r>
              <a:rPr lang="es-AR" dirty="0" smtClean="0">
                <a:latin typeface="Harrington" pitchFamily="82" charset="0"/>
              </a:rPr>
              <a:t> Antique” (Paul </a:t>
            </a:r>
            <a:r>
              <a:rPr lang="es-AR" dirty="0" err="1" smtClean="0">
                <a:latin typeface="Harrington" pitchFamily="82" charset="0"/>
              </a:rPr>
              <a:t>Decharme</a:t>
            </a:r>
            <a:r>
              <a:rPr lang="es-AR" dirty="0" smtClean="0">
                <a:latin typeface="Harrington" pitchFamily="82" charset="0"/>
              </a:rPr>
              <a:t>):</a:t>
            </a:r>
            <a:r>
              <a:rPr lang="es-AR" dirty="0" smtClean="0">
                <a:latin typeface="Forte" pitchFamily="66" charset="0"/>
              </a:rPr>
              <a:t> </a:t>
            </a:r>
            <a:r>
              <a:rPr lang="es-AR" dirty="0" smtClean="0">
                <a:solidFill>
                  <a:srgbClr val="001746"/>
                </a:solidFill>
                <a:latin typeface="Forte" pitchFamily="66" charset="0"/>
              </a:rPr>
              <a:t>“Prometeo es algo más que el arquetipo: es el GENERADOR de la humanidad”</a:t>
            </a:r>
          </a:p>
          <a:p>
            <a:pPr algn="just"/>
            <a:r>
              <a:rPr lang="es-AR" dirty="0" err="1" smtClean="0">
                <a:latin typeface="Harrington" pitchFamily="82" charset="0"/>
              </a:rPr>
              <a:t>Apollodoro</a:t>
            </a:r>
            <a:r>
              <a:rPr lang="es-AR" dirty="0" smtClean="0">
                <a:latin typeface="Forte" pitchFamily="66" charset="0"/>
              </a:rPr>
              <a:t>: </a:t>
            </a:r>
            <a:r>
              <a:rPr lang="es-AR" dirty="0" smtClean="0">
                <a:solidFill>
                  <a:srgbClr val="001746"/>
                </a:solidFill>
                <a:latin typeface="Forte" pitchFamily="66" charset="0"/>
              </a:rPr>
              <a:t>“Prometeo moldea al hombre del barro, dotándolo de la chispa del alma”</a:t>
            </a:r>
          </a:p>
          <a:p>
            <a:endParaRPr lang="es-AR"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diluvio.jpg"/>
          <p:cNvPicPr>
            <a:picLocks noChangeAspect="1"/>
          </p:cNvPicPr>
          <p:nvPr/>
        </p:nvPicPr>
        <p:blipFill>
          <a:blip r:embed="rId2"/>
          <a:stretch>
            <a:fillRect/>
          </a:stretch>
        </p:blipFill>
        <p:spPr>
          <a:xfrm>
            <a:off x="0" y="0"/>
            <a:ext cx="9144000" cy="6858000"/>
          </a:xfrm>
          <a:prstGeom prst="rect">
            <a:avLst/>
          </a:prstGeom>
        </p:spPr>
      </p:pic>
      <p:sp>
        <p:nvSpPr>
          <p:cNvPr id="2" name="1 Título"/>
          <p:cNvSpPr>
            <a:spLocks noGrp="1"/>
          </p:cNvSpPr>
          <p:nvPr>
            <p:ph type="title"/>
          </p:nvPr>
        </p:nvSpPr>
        <p:spPr/>
        <p:txBody>
          <a:bodyPr>
            <a:noAutofit/>
          </a:bodyPr>
          <a:lstStyle/>
          <a:p>
            <a:r>
              <a:rPr lang="es-AR" sz="6000" dirty="0" smtClean="0">
                <a:solidFill>
                  <a:schemeClr val="bg1"/>
                </a:solidFill>
                <a:latin typeface="Onyx" pitchFamily="82" charset="0"/>
              </a:rPr>
              <a:t>“Prometeo el titán, su origen en India”</a:t>
            </a:r>
            <a:endParaRPr lang="es-AR" sz="6000" dirty="0">
              <a:solidFill>
                <a:schemeClr val="bg1"/>
              </a:solidFill>
              <a:latin typeface="Onyx" pitchFamily="82" charset="0"/>
            </a:endParaRPr>
          </a:p>
        </p:txBody>
      </p:sp>
      <p:sp>
        <p:nvSpPr>
          <p:cNvPr id="3" name="2 Marcador de contenido"/>
          <p:cNvSpPr>
            <a:spLocks noGrp="1"/>
          </p:cNvSpPr>
          <p:nvPr>
            <p:ph sz="quarter" idx="1"/>
          </p:nvPr>
        </p:nvSpPr>
        <p:spPr/>
        <p:txBody>
          <a:bodyPr>
            <a:normAutofit lnSpcReduction="10000"/>
          </a:bodyPr>
          <a:lstStyle/>
          <a:p>
            <a:pPr algn="just"/>
            <a:r>
              <a:rPr lang="es-AR" dirty="0" smtClean="0">
                <a:solidFill>
                  <a:schemeClr val="bg1"/>
                </a:solidFill>
                <a:latin typeface="Forte" pitchFamily="66" charset="0"/>
                <a:cs typeface="Andalus" pitchFamily="18" charset="-78"/>
              </a:rPr>
              <a:t>Ovidio (</a:t>
            </a:r>
            <a:r>
              <a:rPr lang="es-AR" dirty="0" err="1" smtClean="0">
                <a:solidFill>
                  <a:schemeClr val="bg1"/>
                </a:solidFill>
                <a:latin typeface="Forte" pitchFamily="66" charset="0"/>
                <a:cs typeface="Andalus" pitchFamily="18" charset="-78"/>
              </a:rPr>
              <a:t>Metam</a:t>
            </a:r>
            <a:r>
              <a:rPr lang="es-AR" b="1" dirty="0" smtClean="0">
                <a:solidFill>
                  <a:schemeClr val="bg1"/>
                </a:solidFill>
                <a:latin typeface="Forte" pitchFamily="66" charset="0"/>
                <a:cs typeface="Andalus" pitchFamily="18" charset="-78"/>
              </a:rPr>
              <a:t>.) </a:t>
            </a:r>
            <a:r>
              <a:rPr lang="es-AR" b="1" dirty="0" smtClean="0">
                <a:solidFill>
                  <a:schemeClr val="bg1"/>
                </a:solidFill>
                <a:latin typeface="Andalus" pitchFamily="18" charset="-78"/>
                <a:cs typeface="Andalus" pitchFamily="18" charset="-78"/>
              </a:rPr>
              <a:t>“Luego del Diluvio de </a:t>
            </a:r>
            <a:r>
              <a:rPr lang="es-AR" b="1" dirty="0" err="1" smtClean="0">
                <a:solidFill>
                  <a:schemeClr val="bg1"/>
                </a:solidFill>
                <a:latin typeface="Andalus" pitchFamily="18" charset="-78"/>
                <a:cs typeface="Andalus" pitchFamily="18" charset="-78"/>
              </a:rPr>
              <a:t>Deucalión</a:t>
            </a:r>
            <a:r>
              <a:rPr lang="es-AR" b="1" dirty="0" smtClean="0">
                <a:solidFill>
                  <a:schemeClr val="bg1"/>
                </a:solidFill>
                <a:latin typeface="Andalus" pitchFamily="18" charset="-78"/>
                <a:cs typeface="Andalus" pitchFamily="18" charset="-78"/>
              </a:rPr>
              <a:t>, Zeus indica a Prometeo y </a:t>
            </a:r>
            <a:r>
              <a:rPr lang="es-AR" b="1" dirty="0" err="1" smtClean="0">
                <a:solidFill>
                  <a:schemeClr val="bg1"/>
                </a:solidFill>
                <a:latin typeface="Andalus" pitchFamily="18" charset="-78"/>
                <a:cs typeface="Andalus" pitchFamily="18" charset="-78"/>
              </a:rPr>
              <a:t>Atena</a:t>
            </a:r>
            <a:r>
              <a:rPr lang="es-AR" b="1" dirty="0" smtClean="0">
                <a:solidFill>
                  <a:schemeClr val="bg1"/>
                </a:solidFill>
                <a:latin typeface="Andalus" pitchFamily="18" charset="-78"/>
                <a:cs typeface="Andalus" pitchFamily="18" charset="-78"/>
              </a:rPr>
              <a:t> hacer surgir al hombre del barro de las aguas del Diluvio”</a:t>
            </a:r>
          </a:p>
          <a:p>
            <a:pPr algn="just"/>
            <a:r>
              <a:rPr lang="es-AR" b="1" dirty="0" smtClean="0">
                <a:solidFill>
                  <a:schemeClr val="bg1"/>
                </a:solidFill>
                <a:latin typeface="Andalus" pitchFamily="18" charset="-78"/>
                <a:cs typeface="Andalus" pitchFamily="18" charset="-78"/>
              </a:rPr>
              <a:t>Otro hombre con analogías con Prometeo: FORONEO, en Argos en altar ardía llama perenne en su nombre, por haber traído el fuego a los hombres (</a:t>
            </a:r>
            <a:r>
              <a:rPr lang="es-AR" dirty="0" err="1" smtClean="0">
                <a:solidFill>
                  <a:schemeClr val="bg1"/>
                </a:solidFill>
                <a:latin typeface="Forte" pitchFamily="66" charset="0"/>
                <a:cs typeface="Andalus" pitchFamily="18" charset="-78"/>
              </a:rPr>
              <a:t>Pausanias</a:t>
            </a:r>
            <a:r>
              <a:rPr lang="es-AR" b="1" dirty="0" smtClean="0">
                <a:solidFill>
                  <a:schemeClr val="bg1"/>
                </a:solidFill>
                <a:latin typeface="Andalus" pitchFamily="18" charset="-78"/>
                <a:cs typeface="Andalus" pitchFamily="18" charset="-78"/>
              </a:rPr>
              <a:t>)</a:t>
            </a:r>
          </a:p>
          <a:p>
            <a:pPr algn="just"/>
            <a:r>
              <a:rPr lang="es-AR" dirty="0" err="1" smtClean="0">
                <a:solidFill>
                  <a:schemeClr val="bg1"/>
                </a:solidFill>
                <a:latin typeface="Forte" pitchFamily="66" charset="0"/>
                <a:cs typeface="Andalus" pitchFamily="18" charset="-78"/>
              </a:rPr>
              <a:t>Timeo</a:t>
            </a:r>
            <a:r>
              <a:rPr lang="es-AR" dirty="0" smtClean="0">
                <a:solidFill>
                  <a:schemeClr val="bg1"/>
                </a:solidFill>
                <a:latin typeface="Forte" pitchFamily="66" charset="0"/>
                <a:cs typeface="Andalus" pitchFamily="18" charset="-78"/>
              </a:rPr>
              <a:t> de Platón (22ª), Clemente de Alejandría (I, 102)</a:t>
            </a:r>
            <a:r>
              <a:rPr lang="es-AR" dirty="0" smtClean="0">
                <a:solidFill>
                  <a:schemeClr val="bg1"/>
                </a:solidFill>
                <a:latin typeface="Andalus" pitchFamily="18" charset="-78"/>
                <a:cs typeface="Andalus" pitchFamily="18" charset="-78"/>
              </a:rPr>
              <a:t>, </a:t>
            </a:r>
            <a:r>
              <a:rPr lang="es-AR" b="1" dirty="0" err="1" smtClean="0">
                <a:solidFill>
                  <a:schemeClr val="bg1"/>
                </a:solidFill>
                <a:latin typeface="Andalus" pitchFamily="18" charset="-78"/>
                <a:cs typeface="Andalus" pitchFamily="18" charset="-78"/>
              </a:rPr>
              <a:t>Foroneo</a:t>
            </a:r>
            <a:r>
              <a:rPr lang="es-AR" b="1" dirty="0" smtClean="0">
                <a:solidFill>
                  <a:schemeClr val="bg1"/>
                </a:solidFill>
                <a:latin typeface="Andalus" pitchFamily="18" charset="-78"/>
                <a:cs typeface="Andalus" pitchFamily="18" charset="-78"/>
              </a:rPr>
              <a:t> “el primer hombre, padre de los mortales”</a:t>
            </a:r>
            <a:endParaRPr lang="es-AR" b="1" dirty="0">
              <a:solidFill>
                <a:schemeClr val="bg1"/>
              </a:solidFill>
              <a:latin typeface="Andalus" pitchFamily="18" charset="-78"/>
              <a:cs typeface="Andalus" pitchFamily="18" charset="-78"/>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blavatsky.jpg"/>
          <p:cNvPicPr>
            <a:picLocks noChangeAspect="1"/>
          </p:cNvPicPr>
          <p:nvPr/>
        </p:nvPicPr>
        <p:blipFill>
          <a:blip r:embed="rId2">
            <a:duotone>
              <a:prstClr val="black"/>
              <a:schemeClr val="accent2">
                <a:tint val="45000"/>
                <a:satMod val="400000"/>
              </a:schemeClr>
            </a:duotone>
            <a:lum bright="18000"/>
          </a:blip>
          <a:stretch>
            <a:fillRect/>
          </a:stretch>
        </p:blipFill>
        <p:spPr>
          <a:xfrm>
            <a:off x="0" y="0"/>
            <a:ext cx="9144000" cy="6858000"/>
          </a:xfrm>
          <a:prstGeom prst="rect">
            <a:avLst/>
          </a:prstGeom>
        </p:spPr>
      </p:pic>
      <p:sp>
        <p:nvSpPr>
          <p:cNvPr id="2" name="1 Título"/>
          <p:cNvSpPr>
            <a:spLocks noGrp="1"/>
          </p:cNvSpPr>
          <p:nvPr>
            <p:ph type="title"/>
          </p:nvPr>
        </p:nvSpPr>
        <p:spPr/>
        <p:txBody>
          <a:bodyPr/>
          <a:lstStyle/>
          <a:p>
            <a:r>
              <a:rPr lang="es-AR" b="1" dirty="0" smtClean="0">
                <a:solidFill>
                  <a:srgbClr val="322600"/>
                </a:solidFill>
                <a:latin typeface="Palatino Linotype" pitchFamily="18" charset="0"/>
              </a:rPr>
              <a:t>EL MITO: ¿QUÉ ES?</a:t>
            </a:r>
            <a:endParaRPr lang="es-AR" b="1" dirty="0">
              <a:solidFill>
                <a:srgbClr val="322600"/>
              </a:solidFill>
              <a:latin typeface="Palatino Linotype" pitchFamily="18" charset="0"/>
            </a:endParaRPr>
          </a:p>
        </p:txBody>
      </p:sp>
      <p:sp>
        <p:nvSpPr>
          <p:cNvPr id="3" name="2 Marcador de contenido"/>
          <p:cNvSpPr>
            <a:spLocks noGrp="1"/>
          </p:cNvSpPr>
          <p:nvPr>
            <p:ph sz="quarter" idx="1"/>
          </p:nvPr>
        </p:nvSpPr>
        <p:spPr/>
        <p:txBody>
          <a:bodyPr/>
          <a:lstStyle/>
          <a:p>
            <a:pPr>
              <a:buNone/>
            </a:pPr>
            <a:r>
              <a:rPr lang="es-AR" b="1" dirty="0" err="1" smtClean="0">
                <a:solidFill>
                  <a:schemeClr val="bg2">
                    <a:lumMod val="10000"/>
                  </a:schemeClr>
                </a:solidFill>
                <a:latin typeface="Athena" pitchFamily="18" charset="0"/>
              </a:rPr>
              <a:t>Blavatsky</a:t>
            </a:r>
            <a:r>
              <a:rPr lang="es-AR" b="1" dirty="0" smtClean="0">
                <a:solidFill>
                  <a:schemeClr val="bg2">
                    <a:lumMod val="10000"/>
                  </a:schemeClr>
                </a:solidFill>
                <a:latin typeface="Athena" pitchFamily="18" charset="0"/>
              </a:rPr>
              <a:t>:</a:t>
            </a:r>
          </a:p>
          <a:p>
            <a:pPr algn="just"/>
            <a:r>
              <a:rPr lang="es-AR" b="1" dirty="0" smtClean="0">
                <a:solidFill>
                  <a:schemeClr val="bg2">
                    <a:lumMod val="10000"/>
                  </a:schemeClr>
                </a:solidFill>
              </a:rPr>
              <a:t>“</a:t>
            </a:r>
            <a:r>
              <a:rPr lang="es-AR" sz="2800" b="1" dirty="0" smtClean="0">
                <a:solidFill>
                  <a:schemeClr val="bg2">
                    <a:lumMod val="10000"/>
                  </a:schemeClr>
                </a:solidFill>
                <a:latin typeface="Palatino Linotype" pitchFamily="18" charset="0"/>
              </a:rPr>
              <a:t>No son relatos sin sentido, sino alegorías destinadas a significar, bajo el velo de relatos fantásticos, grandes verdades” (DS, vol. 2)</a:t>
            </a:r>
          </a:p>
          <a:p>
            <a:pPr algn="just"/>
            <a:endParaRPr lang="es-AR" sz="2800" b="1" dirty="0" smtClean="0">
              <a:solidFill>
                <a:schemeClr val="bg2">
                  <a:lumMod val="10000"/>
                </a:schemeClr>
              </a:solidFill>
              <a:latin typeface="Palatino Linotype" pitchFamily="18" charset="0"/>
            </a:endParaRPr>
          </a:p>
          <a:p>
            <a:pPr algn="just"/>
            <a:r>
              <a:rPr lang="es-AR" sz="2800" b="1" dirty="0" smtClean="0">
                <a:solidFill>
                  <a:schemeClr val="bg2">
                    <a:lumMod val="10000"/>
                  </a:schemeClr>
                </a:solidFill>
                <a:latin typeface="Palatino Linotype" pitchFamily="18" charset="0"/>
              </a:rPr>
              <a:t>“Los mitos son FÁBULAS en la medida en que NO LOS COMPRENDEMOS; son VERDADES, en la medida en que son COMPRENDIDOS” (Isis sin Velo, vol. 2)</a:t>
            </a:r>
          </a:p>
          <a:p>
            <a:endParaRPr lang="es-AR" dirty="0" smtClean="0"/>
          </a:p>
          <a:p>
            <a:endParaRPr lang="es-AR"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Yggdrasill,arbol-del-mundo,-fresno-sagrado.jpg"/>
          <p:cNvPicPr>
            <a:picLocks noChangeAspect="1"/>
          </p:cNvPicPr>
          <p:nvPr/>
        </p:nvPicPr>
        <p:blipFill>
          <a:blip r:embed="rId2">
            <a:lum bright="23000" contrast="-47000"/>
          </a:blip>
          <a:stretch>
            <a:fillRect/>
          </a:stretch>
        </p:blipFill>
        <p:spPr>
          <a:xfrm>
            <a:off x="0" y="0"/>
            <a:ext cx="9144000" cy="6858000"/>
          </a:xfrm>
          <a:prstGeom prst="rect">
            <a:avLst/>
          </a:prstGeom>
        </p:spPr>
      </p:pic>
      <p:sp>
        <p:nvSpPr>
          <p:cNvPr id="2" name="1 Título"/>
          <p:cNvSpPr>
            <a:spLocks noGrp="1"/>
          </p:cNvSpPr>
          <p:nvPr>
            <p:ph type="title"/>
          </p:nvPr>
        </p:nvSpPr>
        <p:spPr/>
        <p:txBody>
          <a:bodyPr>
            <a:normAutofit fontScale="90000"/>
          </a:bodyPr>
          <a:lstStyle/>
          <a:p>
            <a:pPr algn="ctr"/>
            <a:r>
              <a:rPr lang="es-AR" sz="6000" b="1" dirty="0" smtClean="0">
                <a:latin typeface="Onyx" pitchFamily="82" charset="0"/>
              </a:rPr>
              <a:t>“</a:t>
            </a:r>
            <a:r>
              <a:rPr lang="es-AR" sz="6000" b="1" dirty="0" smtClean="0">
                <a:solidFill>
                  <a:srgbClr val="443630"/>
                </a:solidFill>
                <a:latin typeface="Onyx" pitchFamily="82" charset="0"/>
              </a:rPr>
              <a:t>Prometeo el titán, su origen en India”</a:t>
            </a:r>
            <a:endParaRPr lang="es-AR" sz="6000" b="1" dirty="0">
              <a:solidFill>
                <a:srgbClr val="443630"/>
              </a:solidFill>
              <a:latin typeface="Onyx" pitchFamily="82" charset="0"/>
            </a:endParaRPr>
          </a:p>
        </p:txBody>
      </p:sp>
      <p:sp>
        <p:nvSpPr>
          <p:cNvPr id="3" name="2 Marcador de contenido"/>
          <p:cNvSpPr>
            <a:spLocks noGrp="1"/>
          </p:cNvSpPr>
          <p:nvPr>
            <p:ph sz="quarter" idx="1"/>
          </p:nvPr>
        </p:nvSpPr>
        <p:spPr/>
        <p:txBody>
          <a:bodyPr>
            <a:normAutofit fontScale="92500" lnSpcReduction="20000"/>
          </a:bodyPr>
          <a:lstStyle/>
          <a:p>
            <a:r>
              <a:rPr lang="es-AR" b="1" dirty="0" err="1" smtClean="0">
                <a:latin typeface="Andalus" pitchFamily="18" charset="-78"/>
                <a:cs typeface="Andalus" pitchFamily="18" charset="-78"/>
              </a:rPr>
              <a:t>Ínaco</a:t>
            </a:r>
            <a:r>
              <a:rPr lang="es-AR" b="1" dirty="0" smtClean="0">
                <a:latin typeface="Andalus" pitchFamily="18" charset="-78"/>
                <a:cs typeface="Andalus" pitchFamily="18" charset="-78"/>
              </a:rPr>
              <a:t> (río) padre de </a:t>
            </a:r>
            <a:r>
              <a:rPr lang="es-AR" b="1" dirty="0" err="1" smtClean="0">
                <a:latin typeface="Andalus" pitchFamily="18" charset="-78"/>
                <a:cs typeface="Andalus" pitchFamily="18" charset="-78"/>
              </a:rPr>
              <a:t>Foroneo</a:t>
            </a:r>
            <a:r>
              <a:rPr lang="es-AR" b="1" dirty="0" smtClean="0">
                <a:latin typeface="Andalus" pitchFamily="18" charset="-78"/>
                <a:cs typeface="Andalus" pitchFamily="18" charset="-78"/>
              </a:rPr>
              <a:t>; Prometeo hijo de </a:t>
            </a:r>
            <a:r>
              <a:rPr lang="es-AR" b="1" dirty="0" err="1" smtClean="0">
                <a:latin typeface="Andalus" pitchFamily="18" charset="-78"/>
                <a:cs typeface="Andalus" pitchFamily="18" charset="-78"/>
              </a:rPr>
              <a:t>Climene</a:t>
            </a:r>
            <a:r>
              <a:rPr lang="es-AR" b="1" dirty="0" smtClean="0">
                <a:latin typeface="Andalus" pitchFamily="18" charset="-78"/>
                <a:cs typeface="Andalus" pitchFamily="18" charset="-78"/>
              </a:rPr>
              <a:t>, </a:t>
            </a:r>
            <a:r>
              <a:rPr lang="es-AR" b="1" dirty="0" err="1" smtClean="0">
                <a:latin typeface="Andalus" pitchFamily="18" charset="-78"/>
                <a:cs typeface="Andalus" pitchFamily="18" charset="-78"/>
              </a:rPr>
              <a:t>oceánide</a:t>
            </a:r>
            <a:r>
              <a:rPr lang="es-AR" b="1" dirty="0" smtClean="0">
                <a:latin typeface="Andalus" pitchFamily="18" charset="-78"/>
                <a:cs typeface="Andalus" pitchFamily="18" charset="-78"/>
              </a:rPr>
              <a:t>. </a:t>
            </a:r>
          </a:p>
          <a:p>
            <a:r>
              <a:rPr lang="es-AR" b="1" dirty="0" smtClean="0">
                <a:latin typeface="Andalus" pitchFamily="18" charset="-78"/>
                <a:cs typeface="Andalus" pitchFamily="18" charset="-78"/>
              </a:rPr>
              <a:t>Madre de </a:t>
            </a:r>
            <a:r>
              <a:rPr lang="es-AR" b="1" dirty="0" err="1" smtClean="0">
                <a:latin typeface="Andalus" pitchFamily="18" charset="-78"/>
                <a:cs typeface="Andalus" pitchFamily="18" charset="-78"/>
              </a:rPr>
              <a:t>Foroneo</a:t>
            </a:r>
            <a:r>
              <a:rPr lang="es-AR" b="1" dirty="0" smtClean="0">
                <a:latin typeface="Andalus" pitchFamily="18" charset="-78"/>
                <a:cs typeface="Andalus" pitchFamily="18" charset="-78"/>
              </a:rPr>
              <a:t>: </a:t>
            </a:r>
            <a:r>
              <a:rPr lang="es-AR" b="1" dirty="0" err="1" smtClean="0">
                <a:latin typeface="Andalus" pitchFamily="18" charset="-78"/>
                <a:cs typeface="Andalus" pitchFamily="18" charset="-78"/>
              </a:rPr>
              <a:t>Melia</a:t>
            </a:r>
            <a:r>
              <a:rPr lang="es-AR" b="1" dirty="0" smtClean="0">
                <a:latin typeface="Andalus" pitchFamily="18" charset="-78"/>
                <a:cs typeface="Andalus" pitchFamily="18" charset="-78"/>
              </a:rPr>
              <a:t>, asociada por </a:t>
            </a:r>
            <a:r>
              <a:rPr lang="es-AR" b="1" dirty="0" err="1" smtClean="0">
                <a:latin typeface="Andalus" pitchFamily="18" charset="-78"/>
                <a:cs typeface="Andalus" pitchFamily="18" charset="-78"/>
              </a:rPr>
              <a:t>Decharme</a:t>
            </a:r>
            <a:r>
              <a:rPr lang="es-AR" b="1" dirty="0" smtClean="0">
                <a:latin typeface="Andalus" pitchFamily="18" charset="-78"/>
                <a:cs typeface="Andalus" pitchFamily="18" charset="-78"/>
              </a:rPr>
              <a:t> con el </a:t>
            </a:r>
            <a:r>
              <a:rPr lang="es-AR" b="1" dirty="0" smtClean="0">
                <a:solidFill>
                  <a:srgbClr val="FF0000"/>
                </a:solidFill>
                <a:latin typeface="Andalus" pitchFamily="18" charset="-78"/>
                <a:cs typeface="Andalus" pitchFamily="18" charset="-78"/>
              </a:rPr>
              <a:t>FRESNO DEL MUNDO</a:t>
            </a:r>
            <a:r>
              <a:rPr lang="es-AR" b="1" dirty="0" smtClean="0">
                <a:latin typeface="Andalus" pitchFamily="18" charset="-78"/>
                <a:cs typeface="Andalus" pitchFamily="18" charset="-78"/>
              </a:rPr>
              <a:t>, para </a:t>
            </a:r>
            <a:r>
              <a:rPr lang="es-AR" b="1" dirty="0" err="1" smtClean="0">
                <a:latin typeface="Andalus" pitchFamily="18" charset="-78"/>
                <a:cs typeface="Andalus" pitchFamily="18" charset="-78"/>
              </a:rPr>
              <a:t>Hesíodo</a:t>
            </a:r>
            <a:r>
              <a:rPr lang="es-AR" b="1" dirty="0" smtClean="0">
                <a:latin typeface="Andalus" pitchFamily="18" charset="-78"/>
                <a:cs typeface="Andalus" pitchFamily="18" charset="-78"/>
              </a:rPr>
              <a:t> el progenitor de los hombres de la </a:t>
            </a:r>
            <a:r>
              <a:rPr lang="es-AR" b="1" dirty="0" smtClean="0">
                <a:solidFill>
                  <a:srgbClr val="FF0000"/>
                </a:solidFill>
                <a:latin typeface="Andalus" pitchFamily="18" charset="-78"/>
                <a:cs typeface="Andalus" pitchFamily="18" charset="-78"/>
              </a:rPr>
              <a:t>RAZA DEL BRONCE (</a:t>
            </a:r>
            <a:r>
              <a:rPr lang="es-AR" b="1" dirty="0" err="1" smtClean="0">
                <a:solidFill>
                  <a:srgbClr val="FF0000"/>
                </a:solidFill>
                <a:latin typeface="Andalus" pitchFamily="18" charset="-78"/>
                <a:cs typeface="Andalus" pitchFamily="18" charset="-78"/>
              </a:rPr>
              <a:t>Dvâpara</a:t>
            </a:r>
            <a:r>
              <a:rPr lang="es-AR" b="1" dirty="0" smtClean="0">
                <a:solidFill>
                  <a:srgbClr val="FF0000"/>
                </a:solidFill>
                <a:latin typeface="Andalus" pitchFamily="18" charset="-78"/>
                <a:cs typeface="Andalus" pitchFamily="18" charset="-78"/>
              </a:rPr>
              <a:t> Yuga)</a:t>
            </a:r>
          </a:p>
          <a:p>
            <a:r>
              <a:rPr lang="es-AR" b="1" dirty="0" smtClean="0">
                <a:latin typeface="Andalus" pitchFamily="18" charset="-78"/>
                <a:cs typeface="Andalus" pitchFamily="18" charset="-78"/>
              </a:rPr>
              <a:t>Nota al pie: La tercera raza (</a:t>
            </a:r>
            <a:r>
              <a:rPr lang="es-AR" b="1" dirty="0" err="1" smtClean="0">
                <a:latin typeface="Andalus" pitchFamily="18" charset="-78"/>
                <a:cs typeface="Andalus" pitchFamily="18" charset="-78"/>
              </a:rPr>
              <a:t>Lemúrica</a:t>
            </a:r>
            <a:r>
              <a:rPr lang="es-AR" b="1" dirty="0" smtClean="0">
                <a:latin typeface="Andalus" pitchFamily="18" charset="-78"/>
                <a:cs typeface="Andalus" pitchFamily="18" charset="-78"/>
              </a:rPr>
              <a:t>) pasó por tres edades. </a:t>
            </a:r>
            <a:r>
              <a:rPr lang="es-AR" b="1" dirty="0" smtClean="0">
                <a:solidFill>
                  <a:srgbClr val="FF0000"/>
                </a:solidFill>
                <a:latin typeface="Andalus" pitchFamily="18" charset="-78"/>
                <a:cs typeface="Andalus" pitchFamily="18" charset="-78"/>
              </a:rPr>
              <a:t>EDAD DE ORO (</a:t>
            </a:r>
            <a:r>
              <a:rPr lang="es-AR" b="1" dirty="0" err="1" smtClean="0">
                <a:solidFill>
                  <a:srgbClr val="FF0000"/>
                </a:solidFill>
                <a:latin typeface="Andalus" pitchFamily="18" charset="-78"/>
                <a:cs typeface="Andalus" pitchFamily="18" charset="-78"/>
              </a:rPr>
              <a:t>Satya</a:t>
            </a:r>
            <a:r>
              <a:rPr lang="es-AR" b="1" dirty="0" smtClean="0">
                <a:solidFill>
                  <a:srgbClr val="FF0000"/>
                </a:solidFill>
                <a:latin typeface="Andalus" pitchFamily="18" charset="-78"/>
                <a:cs typeface="Andalus" pitchFamily="18" charset="-78"/>
              </a:rPr>
              <a:t> Yuga), DE PLATA (Treta Yuga) y DE BRONCE (</a:t>
            </a:r>
            <a:r>
              <a:rPr lang="es-AR" b="1" dirty="0" err="1" smtClean="0">
                <a:solidFill>
                  <a:srgbClr val="FF0000"/>
                </a:solidFill>
                <a:latin typeface="Andalus" pitchFamily="18" charset="-78"/>
                <a:cs typeface="Andalus" pitchFamily="18" charset="-78"/>
              </a:rPr>
              <a:t>Dvâpara</a:t>
            </a:r>
            <a:r>
              <a:rPr lang="es-AR" b="1" dirty="0" smtClean="0">
                <a:solidFill>
                  <a:srgbClr val="FF0000"/>
                </a:solidFill>
                <a:latin typeface="Andalus" pitchFamily="18" charset="-78"/>
                <a:cs typeface="Andalus" pitchFamily="18" charset="-78"/>
              </a:rPr>
              <a:t> Yuga). </a:t>
            </a:r>
            <a:r>
              <a:rPr lang="es-AR" b="1" dirty="0" smtClean="0">
                <a:latin typeface="Andalus" pitchFamily="18" charset="-78"/>
                <a:cs typeface="Andalus" pitchFamily="18" charset="-78"/>
              </a:rPr>
              <a:t>Los hombres de ésta última son los </a:t>
            </a:r>
            <a:r>
              <a:rPr lang="es-AR" b="1" dirty="0" err="1" smtClean="0">
                <a:latin typeface="Andalus" pitchFamily="18" charset="-78"/>
                <a:cs typeface="Andalus" pitchFamily="18" charset="-78"/>
              </a:rPr>
              <a:t>semi</a:t>
            </a:r>
            <a:r>
              <a:rPr lang="es-AR" b="1" dirty="0" smtClean="0">
                <a:latin typeface="Andalus" pitchFamily="18" charset="-78"/>
                <a:cs typeface="Andalus" pitchFamily="18" charset="-78"/>
              </a:rPr>
              <a:t>-dioses (o sea héroes) de la antigüedad (Hércules, Teseo, </a:t>
            </a:r>
            <a:r>
              <a:rPr lang="es-AR" b="1" dirty="0" err="1" smtClean="0">
                <a:latin typeface="Andalus" pitchFamily="18" charset="-78"/>
                <a:cs typeface="Andalus" pitchFamily="18" charset="-78"/>
              </a:rPr>
              <a:t>etc</a:t>
            </a:r>
            <a:r>
              <a:rPr lang="es-AR" b="1" dirty="0" smtClean="0">
                <a:latin typeface="Andalus" pitchFamily="18" charset="-78"/>
                <a:cs typeface="Andalus" pitchFamily="18" charset="-78"/>
              </a:rPr>
              <a:t>). Muerte de Krishna (5000 AC) comienzo </a:t>
            </a:r>
            <a:r>
              <a:rPr lang="es-AR" b="1" dirty="0" err="1" smtClean="0">
                <a:solidFill>
                  <a:srgbClr val="FF0000"/>
                </a:solidFill>
                <a:latin typeface="Andalus" pitchFamily="18" charset="-78"/>
                <a:cs typeface="Andalus" pitchFamily="18" charset="-78"/>
              </a:rPr>
              <a:t>Kali</a:t>
            </a:r>
            <a:r>
              <a:rPr lang="es-AR" b="1" dirty="0" smtClean="0">
                <a:solidFill>
                  <a:srgbClr val="FF0000"/>
                </a:solidFill>
                <a:latin typeface="Andalus" pitchFamily="18" charset="-78"/>
                <a:cs typeface="Andalus" pitchFamily="18" charset="-78"/>
              </a:rPr>
              <a:t> Yuga (EDAD DE HIERRO)</a:t>
            </a:r>
            <a:endParaRPr lang="es-AR" b="1" dirty="0">
              <a:solidFill>
                <a:srgbClr val="FF0000"/>
              </a:solidFill>
              <a:latin typeface="Andalus" pitchFamily="18" charset="-78"/>
              <a:cs typeface="Andalus" pitchFamily="18" charset="-78"/>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4 Imagen" descr="fresno 2.jpg"/>
          <p:cNvPicPr>
            <a:picLocks noChangeAspect="1"/>
          </p:cNvPicPr>
          <p:nvPr/>
        </p:nvPicPr>
        <p:blipFill>
          <a:blip r:embed="rId3">
            <a:lum bright="43000" contrast="-70000"/>
          </a:blip>
          <a:stretch>
            <a:fillRect/>
          </a:stretch>
        </p:blipFill>
        <p:spPr>
          <a:xfrm>
            <a:off x="0" y="0"/>
            <a:ext cx="9144000" cy="6858000"/>
          </a:xfrm>
          <a:prstGeom prst="rect">
            <a:avLst/>
          </a:prstGeom>
        </p:spPr>
      </p:pic>
      <p:sp>
        <p:nvSpPr>
          <p:cNvPr id="2" name="1 Título"/>
          <p:cNvSpPr>
            <a:spLocks noGrp="1"/>
          </p:cNvSpPr>
          <p:nvPr>
            <p:ph type="title"/>
          </p:nvPr>
        </p:nvSpPr>
        <p:spPr/>
        <p:txBody>
          <a:bodyPr>
            <a:normAutofit/>
          </a:bodyPr>
          <a:lstStyle/>
          <a:p>
            <a:pPr algn="ctr"/>
            <a:r>
              <a:rPr lang="es-AR" sz="5400" dirty="0" smtClean="0">
                <a:solidFill>
                  <a:srgbClr val="FF0000"/>
                </a:solidFill>
                <a:latin typeface="Onyx" pitchFamily="82" charset="0"/>
              </a:rPr>
              <a:t>“Prometeo el titán, su origen en India”</a:t>
            </a:r>
            <a:endParaRPr lang="es-AR" sz="5400" dirty="0">
              <a:solidFill>
                <a:srgbClr val="FF0000"/>
              </a:solidFill>
              <a:latin typeface="Onyx" pitchFamily="82" charset="0"/>
            </a:endParaRPr>
          </a:p>
        </p:txBody>
      </p:sp>
      <p:sp>
        <p:nvSpPr>
          <p:cNvPr id="3" name="2 Marcador de contenido"/>
          <p:cNvSpPr>
            <a:spLocks noGrp="1"/>
          </p:cNvSpPr>
          <p:nvPr>
            <p:ph sz="quarter" idx="1"/>
          </p:nvPr>
        </p:nvSpPr>
        <p:spPr/>
        <p:txBody>
          <a:bodyPr>
            <a:normAutofit/>
          </a:bodyPr>
          <a:lstStyle/>
          <a:p>
            <a:r>
              <a:rPr lang="es-AR" b="1" dirty="0" smtClean="0">
                <a:latin typeface="Baskerville Old Face" pitchFamily="18" charset="0"/>
                <a:cs typeface="David" pitchFamily="34" charset="-79"/>
              </a:rPr>
              <a:t>El Fresno del Mundo (</a:t>
            </a:r>
            <a:r>
              <a:rPr lang="es-AR" b="1" dirty="0" err="1" smtClean="0">
                <a:latin typeface="Baskerville Old Face" pitchFamily="18" charset="0"/>
                <a:cs typeface="David" pitchFamily="34" charset="-79"/>
              </a:rPr>
              <a:t>Yggdrasil</a:t>
            </a:r>
            <a:r>
              <a:rPr lang="es-AR" b="1" dirty="0" smtClean="0">
                <a:latin typeface="Baskerville Old Face" pitchFamily="18" charset="0"/>
                <a:cs typeface="David" pitchFamily="34" charset="-79"/>
              </a:rPr>
              <a:t> nórdico) protegía a la humanidad en la edad de oro. </a:t>
            </a:r>
          </a:p>
          <a:p>
            <a:r>
              <a:rPr lang="es-AR" b="1" dirty="0" smtClean="0">
                <a:latin typeface="Baskerville Old Face" pitchFamily="18" charset="0"/>
                <a:cs typeface="David" pitchFamily="34" charset="-79"/>
              </a:rPr>
              <a:t>Problema: </a:t>
            </a:r>
            <a:r>
              <a:rPr lang="es-AR" b="1" dirty="0" err="1" smtClean="0">
                <a:latin typeface="Baskerville Old Face" pitchFamily="18" charset="0"/>
                <a:cs typeface="David" pitchFamily="34" charset="-79"/>
              </a:rPr>
              <a:t>Decharme</a:t>
            </a:r>
            <a:r>
              <a:rPr lang="es-AR" b="1" dirty="0" smtClean="0">
                <a:latin typeface="Baskerville Old Face" pitchFamily="18" charset="0"/>
                <a:cs typeface="David" pitchFamily="34" charset="-79"/>
              </a:rPr>
              <a:t> piensa que es el mito etiológico del descubrimiento del fuego físico. </a:t>
            </a:r>
          </a:p>
          <a:p>
            <a:r>
              <a:rPr lang="es-AR" b="1" dirty="0" smtClean="0">
                <a:latin typeface="Baskerville Old Face" pitchFamily="18" charset="0"/>
                <a:cs typeface="David" pitchFamily="34" charset="-79"/>
              </a:rPr>
              <a:t>El árbol tenía una rama ardiente con relámpagos, que un pájaro robó y trajo a los hombres.</a:t>
            </a:r>
          </a:p>
          <a:p>
            <a:r>
              <a:rPr lang="es-AR" b="1" dirty="0" err="1" smtClean="0">
                <a:latin typeface="Harrington" pitchFamily="82" charset="0"/>
              </a:rPr>
              <a:t>Phoroneus</a:t>
            </a:r>
            <a:r>
              <a:rPr lang="es-AR" dirty="0" smtClean="0">
                <a:latin typeface="Harrington" pitchFamily="82" charset="0"/>
              </a:rPr>
              <a:t>  </a:t>
            </a:r>
            <a:r>
              <a:rPr lang="es-AR" dirty="0" err="1" smtClean="0">
                <a:latin typeface="Harrington" pitchFamily="82" charset="0"/>
              </a:rPr>
              <a:t>Φορωνεύς</a:t>
            </a:r>
            <a:r>
              <a:rPr lang="es-AR" dirty="0" smtClean="0">
                <a:latin typeface="Harrington" pitchFamily="82" charset="0"/>
              </a:rPr>
              <a:t> =  </a:t>
            </a:r>
            <a:r>
              <a:rPr lang="es-AR" b="1" dirty="0" smtClean="0">
                <a:latin typeface="Baskerville Old Face" pitchFamily="18" charset="0"/>
              </a:rPr>
              <a:t>sánscrito</a:t>
            </a:r>
            <a:r>
              <a:rPr lang="es-AR" dirty="0" smtClean="0">
                <a:latin typeface="Harrington" pitchFamily="82" charset="0"/>
              </a:rPr>
              <a:t> </a:t>
            </a:r>
            <a:r>
              <a:rPr lang="es-AR" b="1" dirty="0" err="1" smtClean="0">
                <a:latin typeface="Harrington" pitchFamily="82" charset="0"/>
              </a:rPr>
              <a:t>Bhuranyu</a:t>
            </a:r>
            <a:r>
              <a:rPr lang="es-AR" b="1" dirty="0" smtClean="0">
                <a:latin typeface="Harrington" pitchFamily="82" charset="0"/>
              </a:rPr>
              <a:t> </a:t>
            </a:r>
            <a:r>
              <a:rPr lang="hi-IN" dirty="0" smtClean="0">
                <a:latin typeface="Sanskrit 99 c" pitchFamily="2" charset="0"/>
              </a:rPr>
              <a:t>भुरण्यु</a:t>
            </a:r>
            <a:r>
              <a:rPr lang="es-AR" dirty="0" smtClean="0">
                <a:latin typeface="Sanskrit 99 c" pitchFamily="2" charset="0"/>
              </a:rPr>
              <a:t> </a:t>
            </a:r>
            <a:r>
              <a:rPr lang="es-AR" dirty="0" smtClean="0">
                <a:latin typeface="Baskerville Old Face" pitchFamily="18" charset="0"/>
              </a:rPr>
              <a:t>epíteto de </a:t>
            </a:r>
            <a:r>
              <a:rPr lang="es-AR" b="1" dirty="0" smtClean="0">
                <a:latin typeface="Harrington" pitchFamily="82" charset="0"/>
              </a:rPr>
              <a:t>AGNI</a:t>
            </a:r>
            <a:r>
              <a:rPr lang="es-AR" dirty="0" smtClean="0">
                <a:latin typeface="Harrington" pitchFamily="82" charset="0"/>
              </a:rPr>
              <a:t>, </a:t>
            </a:r>
            <a:r>
              <a:rPr lang="es-AR" dirty="0" smtClean="0">
                <a:latin typeface="Baskerville Old Face" pitchFamily="18" charset="0"/>
              </a:rPr>
              <a:t>dios del FUEGO</a:t>
            </a:r>
          </a:p>
          <a:p>
            <a:r>
              <a:rPr lang="es-AR" sz="2800" dirty="0" smtClean="0">
                <a:latin typeface="Forte" pitchFamily="66" charset="0"/>
              </a:rPr>
              <a:t>(Critica postura antropológica fuego=civilización)</a:t>
            </a:r>
          </a:p>
          <a:p>
            <a:endParaRPr lang="es-AR" dirty="0">
              <a:latin typeface="Forte" pitchFamily="66"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solidFill>
                  <a:srgbClr val="FF0000"/>
                </a:solidFill>
              </a:rPr>
              <a:t>“Prometeo el titán, su origen en India”</a:t>
            </a:r>
            <a:endParaRPr lang="es-AR" dirty="0">
              <a:solidFill>
                <a:srgbClr val="FF0000"/>
              </a:solidFill>
            </a:endParaRPr>
          </a:p>
        </p:txBody>
      </p:sp>
      <p:sp>
        <p:nvSpPr>
          <p:cNvPr id="3" name="2 Marcador de contenido"/>
          <p:cNvSpPr>
            <a:spLocks noGrp="1"/>
          </p:cNvSpPr>
          <p:nvPr>
            <p:ph sz="quarter" idx="1"/>
          </p:nvPr>
        </p:nvSpPr>
        <p:spPr/>
        <p:txBody>
          <a:bodyPr>
            <a:normAutofit fontScale="77500" lnSpcReduction="20000"/>
          </a:bodyPr>
          <a:lstStyle/>
          <a:p>
            <a:pPr algn="just"/>
            <a:r>
              <a:rPr lang="es-AR" sz="3100" dirty="0" smtClean="0">
                <a:latin typeface="Antinoou" pitchFamily="2" charset="-128"/>
                <a:ea typeface="Antinoou" pitchFamily="2" charset="-128"/>
              </a:rPr>
              <a:t>Prometeo . </a:t>
            </a:r>
            <a:r>
              <a:rPr lang="es-AR" dirty="0" err="1" smtClean="0">
                <a:latin typeface="Forte" pitchFamily="66" charset="0"/>
              </a:rPr>
              <a:t>Pramatha</a:t>
            </a:r>
            <a:r>
              <a:rPr lang="es-AR" dirty="0" smtClean="0"/>
              <a:t>. </a:t>
            </a:r>
            <a:r>
              <a:rPr lang="es-AR" dirty="0" err="1" smtClean="0">
                <a:latin typeface="Forte" pitchFamily="66" charset="0"/>
              </a:rPr>
              <a:t>Pramantha</a:t>
            </a:r>
            <a:r>
              <a:rPr lang="es-AR" dirty="0" smtClean="0"/>
              <a:t>. </a:t>
            </a:r>
            <a:r>
              <a:rPr lang="es-AR" sz="3100" dirty="0" smtClean="0">
                <a:latin typeface="Antinoou" pitchFamily="2" charset="-128"/>
                <a:ea typeface="Antinoou" pitchFamily="2" charset="-128"/>
              </a:rPr>
              <a:t>FUEGO POR FRICCIÓN. Pero en realidad RELÁMPAGO (fricción de las nubes)</a:t>
            </a:r>
          </a:p>
          <a:p>
            <a:pPr algn="just"/>
            <a:r>
              <a:rPr lang="es-AR" sz="3100" dirty="0" smtClean="0">
                <a:latin typeface="Antinoou" pitchFamily="2" charset="-128"/>
                <a:ea typeface="Antinoou" pitchFamily="2" charset="-128"/>
              </a:rPr>
              <a:t>En Grecia, in TITÁN, en India, un DEVA, un ASURA (aquella estirpe de seres que se rebelaron, los “ángeles caídos”, posteriormente Satán y los demonios en el catolicismo)</a:t>
            </a:r>
          </a:p>
          <a:p>
            <a:pPr algn="just"/>
            <a:r>
              <a:rPr lang="es-AR" sz="3100" dirty="0" smtClean="0">
                <a:solidFill>
                  <a:srgbClr val="FF0000"/>
                </a:solidFill>
                <a:latin typeface="Cooper Black" pitchFamily="18" charset="0"/>
              </a:rPr>
              <a:t>División de los sexos, sexo y procreación, </a:t>
            </a:r>
            <a:r>
              <a:rPr lang="es-AR" sz="3100" dirty="0" err="1" smtClean="0">
                <a:solidFill>
                  <a:srgbClr val="FF0000"/>
                </a:solidFill>
                <a:latin typeface="Cooper Black" pitchFamily="18" charset="0"/>
              </a:rPr>
              <a:t>Kâma</a:t>
            </a:r>
            <a:r>
              <a:rPr lang="es-AR" sz="3100" dirty="0" smtClean="0">
                <a:solidFill>
                  <a:srgbClr val="FF0000"/>
                </a:solidFill>
                <a:latin typeface="Cooper Black" pitchFamily="18" charset="0"/>
              </a:rPr>
              <a:t> –Manas, primera reacción de los hombres al ser conscientes de la posibilidad de satisfacer sus deseos. Finalmente volvemos al punto de partida: LA CAÍDA DEL ESPÍRITU EN LA MATERIA. La “Unión mística (sexual)” de ambos para dar nacimiento al universo. </a:t>
            </a:r>
          </a:p>
          <a:p>
            <a:pPr algn="just"/>
            <a:r>
              <a:rPr lang="es-AR" sz="3100" dirty="0" smtClean="0">
                <a:latin typeface="Antinoou" pitchFamily="2" charset="-128"/>
                <a:ea typeface="Antinoou" pitchFamily="2" charset="-128"/>
              </a:rPr>
              <a:t>(Coda: </a:t>
            </a:r>
            <a:r>
              <a:rPr lang="es-AR" sz="3100" dirty="0" err="1" smtClean="0">
                <a:latin typeface="Antinoou" pitchFamily="2" charset="-128"/>
                <a:ea typeface="Antinoou" pitchFamily="2" charset="-128"/>
              </a:rPr>
              <a:t>Devakî</a:t>
            </a:r>
            <a:r>
              <a:rPr lang="es-AR" sz="3100" dirty="0" smtClean="0">
                <a:latin typeface="Antinoou" pitchFamily="2" charset="-128"/>
                <a:ea typeface="Antinoou" pitchFamily="2" charset="-128"/>
              </a:rPr>
              <a:t> como arquetipo de la Virgen María católica)</a:t>
            </a:r>
            <a:endParaRPr lang="es-AR" sz="3100" dirty="0">
              <a:latin typeface="Antinoou" pitchFamily="2" charset="-128"/>
              <a:ea typeface="Antinoou" pitchFamily="2" charset="-128"/>
            </a:endParaRPr>
          </a:p>
        </p:txBody>
      </p:sp>
      <p:sp>
        <p:nvSpPr>
          <p:cNvPr id="4" name="3 Rectángulo"/>
          <p:cNvSpPr/>
          <p:nvPr/>
        </p:nvSpPr>
        <p:spPr>
          <a:xfrm>
            <a:off x="12344400" y="14478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4" name="3 Imagen" descr="minotauro.jpg"/>
          <p:cNvPicPr>
            <a:picLocks noChangeAspect="1"/>
          </p:cNvPicPr>
          <p:nvPr/>
        </p:nvPicPr>
        <p:blipFill>
          <a:blip r:embed="rId2"/>
          <a:stretch>
            <a:fillRect/>
          </a:stretch>
        </p:blipFill>
        <p:spPr>
          <a:xfrm>
            <a:off x="0" y="1524000"/>
            <a:ext cx="9144000" cy="5334000"/>
          </a:xfrm>
          <a:prstGeom prst="rect">
            <a:avLst/>
          </a:prstGeom>
        </p:spPr>
      </p:pic>
      <p:sp>
        <p:nvSpPr>
          <p:cNvPr id="2" name="1 Título"/>
          <p:cNvSpPr>
            <a:spLocks noGrp="1"/>
          </p:cNvSpPr>
          <p:nvPr>
            <p:ph type="title"/>
          </p:nvPr>
        </p:nvSpPr>
        <p:spPr/>
        <p:txBody>
          <a:bodyPr>
            <a:normAutofit fontScale="90000"/>
          </a:bodyPr>
          <a:lstStyle/>
          <a:p>
            <a:r>
              <a:rPr lang="es-AR" b="1" dirty="0" smtClean="0">
                <a:solidFill>
                  <a:srgbClr val="322600"/>
                </a:solidFill>
                <a:latin typeface="Andalus" pitchFamily="18" charset="-78"/>
                <a:cs typeface="Andalus" pitchFamily="18" charset="-78"/>
              </a:rPr>
              <a:t>MITOS sobre la NATURALEZA SUPERIOR ENCARNADA</a:t>
            </a:r>
            <a:endParaRPr lang="es-AR" b="1" dirty="0">
              <a:solidFill>
                <a:srgbClr val="322600"/>
              </a:solidFill>
              <a:latin typeface="Andalus" pitchFamily="18" charset="-78"/>
              <a:cs typeface="Andalus" pitchFamily="18" charset="-78"/>
            </a:endParaRPr>
          </a:p>
        </p:txBody>
      </p:sp>
      <p:sp>
        <p:nvSpPr>
          <p:cNvPr id="3" name="2 Marcador de contenido"/>
          <p:cNvSpPr>
            <a:spLocks noGrp="1"/>
          </p:cNvSpPr>
          <p:nvPr>
            <p:ph sz="quarter" idx="1"/>
          </p:nvPr>
        </p:nvSpPr>
        <p:spPr/>
        <p:txBody>
          <a:bodyPr>
            <a:scene3d>
              <a:camera prst="isometricOffAxis1Right"/>
              <a:lightRig rig="threePt" dir="t"/>
            </a:scene3d>
          </a:bodyPr>
          <a:lstStyle/>
          <a:p>
            <a:pPr>
              <a:buClr>
                <a:srgbClr val="C00000"/>
              </a:buClr>
            </a:pPr>
            <a:r>
              <a:rPr lang="es-AR" dirty="0" smtClean="0"/>
              <a:t>- </a:t>
            </a:r>
            <a:r>
              <a:rPr lang="es-AR" sz="4800" b="1" dirty="0" smtClean="0">
                <a:solidFill>
                  <a:srgbClr val="FFC000"/>
                </a:solidFill>
                <a:latin typeface="Perpetua" pitchFamily="18" charset="0"/>
              </a:rPr>
              <a:t>TESEO Y EL MINOTAURO. </a:t>
            </a:r>
            <a:endParaRPr lang="es-AR" sz="4800" b="1" dirty="0">
              <a:solidFill>
                <a:srgbClr val="FFC000"/>
              </a:solidFill>
              <a:latin typeface="Perpetua"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604900"/>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b="1" dirty="0" smtClean="0">
                <a:solidFill>
                  <a:srgbClr val="00B050"/>
                </a:solidFill>
                <a:latin typeface="Antinoou" pitchFamily="2" charset="-128"/>
                <a:ea typeface="Antinoou" pitchFamily="2" charset="-128"/>
              </a:rPr>
              <a:t>DIANA y ACTEÓN</a:t>
            </a:r>
            <a:endParaRPr lang="es-AR" b="1" dirty="0">
              <a:solidFill>
                <a:srgbClr val="00B050"/>
              </a:solidFill>
              <a:latin typeface="Antinoou" pitchFamily="2" charset="-128"/>
              <a:ea typeface="Antinoou" pitchFamily="2" charset="-128"/>
            </a:endParaRPr>
          </a:p>
        </p:txBody>
      </p:sp>
      <p:pic>
        <p:nvPicPr>
          <p:cNvPr id="4" name="3 Marcador de contenido" descr="DIANA ACTEON.jpg"/>
          <p:cNvPicPr>
            <a:picLocks noGrp="1" noChangeAspect="1"/>
          </p:cNvPicPr>
          <p:nvPr>
            <p:ph sz="quarter" idx="1"/>
          </p:nvPr>
        </p:nvPicPr>
        <p:blipFill>
          <a:blip r:embed="rId2"/>
          <a:stretch>
            <a:fillRect/>
          </a:stretch>
        </p:blipFill>
        <p:spPr>
          <a:xfrm>
            <a:off x="0" y="1524000"/>
            <a:ext cx="9143999" cy="5334000"/>
          </a:xfr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blavatsky.jpg"/>
          <p:cNvPicPr>
            <a:picLocks noChangeAspect="1"/>
          </p:cNvPicPr>
          <p:nvPr/>
        </p:nvPicPr>
        <p:blipFill>
          <a:blip r:embed="rId2">
            <a:lum bright="41000" contrast="-34000"/>
          </a:blip>
          <a:stretch>
            <a:fillRect/>
          </a:stretch>
        </p:blipFill>
        <p:spPr>
          <a:xfrm>
            <a:off x="0" y="0"/>
            <a:ext cx="9144000" cy="6858000"/>
          </a:xfrm>
          <a:prstGeom prst="rect">
            <a:avLst/>
          </a:prstGeom>
        </p:spPr>
      </p:pic>
      <p:sp>
        <p:nvSpPr>
          <p:cNvPr id="2" name="1 Título"/>
          <p:cNvSpPr>
            <a:spLocks noGrp="1"/>
          </p:cNvSpPr>
          <p:nvPr>
            <p:ph type="title"/>
          </p:nvPr>
        </p:nvSpPr>
        <p:spPr/>
        <p:txBody>
          <a:bodyPr>
            <a:normAutofit fontScale="90000"/>
          </a:bodyPr>
          <a:lstStyle/>
          <a:p>
            <a:pPr algn="ctr"/>
            <a:r>
              <a:rPr lang="es-AR" dirty="0" smtClean="0">
                <a:solidFill>
                  <a:srgbClr val="FF0000"/>
                </a:solidFill>
                <a:latin typeface="Elephant" pitchFamily="18" charset="0"/>
              </a:rPr>
              <a:t>Conclusiones sobre </a:t>
            </a:r>
            <a:r>
              <a:rPr lang="es-AR" dirty="0" err="1" smtClean="0">
                <a:solidFill>
                  <a:srgbClr val="FF0000"/>
                </a:solidFill>
                <a:latin typeface="Elephant" pitchFamily="18" charset="0"/>
              </a:rPr>
              <a:t>Blavatsky</a:t>
            </a:r>
            <a:r>
              <a:rPr lang="es-AR" dirty="0" smtClean="0">
                <a:solidFill>
                  <a:srgbClr val="FF0000"/>
                </a:solidFill>
                <a:latin typeface="Elephant" pitchFamily="18" charset="0"/>
              </a:rPr>
              <a:t> y el MITO</a:t>
            </a:r>
            <a:endParaRPr lang="es-AR" dirty="0">
              <a:solidFill>
                <a:srgbClr val="FF0000"/>
              </a:solidFill>
              <a:latin typeface="Elephant" pitchFamily="18" charset="0"/>
            </a:endParaRPr>
          </a:p>
        </p:txBody>
      </p:sp>
      <p:sp>
        <p:nvSpPr>
          <p:cNvPr id="3" name="2 Marcador de contenido"/>
          <p:cNvSpPr>
            <a:spLocks noGrp="1"/>
          </p:cNvSpPr>
          <p:nvPr>
            <p:ph sz="quarter" idx="1"/>
          </p:nvPr>
        </p:nvSpPr>
        <p:spPr/>
        <p:txBody>
          <a:bodyPr>
            <a:normAutofit lnSpcReduction="10000"/>
          </a:bodyPr>
          <a:lstStyle/>
          <a:p>
            <a:pPr algn="just"/>
            <a:r>
              <a:rPr lang="es-AR" dirty="0" smtClean="0">
                <a:latin typeface="Forte" pitchFamily="66" charset="0"/>
              </a:rPr>
              <a:t>Los mitos conservan significados particulares según el contexto cultural, pero son puestos en relación con un contexto más amplio y universal, el de una “Doctrina Arcaica”. Por lo tanto, concilia ambas posturas.</a:t>
            </a:r>
          </a:p>
          <a:p>
            <a:pPr algn="just"/>
            <a:r>
              <a:rPr lang="es-AR" dirty="0" smtClean="0">
                <a:latin typeface="Forte" pitchFamily="66" charset="0"/>
              </a:rPr>
              <a:t>Apoya la interpretación ALEGÓRICA, pero advierte que el mito tiene un núcleo de VERDAD HISTÓRICA.</a:t>
            </a:r>
          </a:p>
          <a:p>
            <a:pPr algn="just"/>
            <a:r>
              <a:rPr lang="es-AR" dirty="0" smtClean="0">
                <a:latin typeface="Forte" pitchFamily="66" charset="0"/>
              </a:rPr>
              <a:t>En el estudio comparativo propuesto por ella, el MITO es un eje FUNDAMENTAL.</a:t>
            </a:r>
          </a:p>
          <a:p>
            <a:endParaRPr lang="es-AR"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moon.jpg"/>
          <p:cNvPicPr>
            <a:picLocks noChangeAspect="1"/>
          </p:cNvPicPr>
          <p:nvPr/>
        </p:nvPicPr>
        <p:blipFill>
          <a:blip r:embed="rId2" cstate="print">
            <a:duotone>
              <a:schemeClr val="accent1">
                <a:shade val="45000"/>
                <a:satMod val="135000"/>
              </a:schemeClr>
              <a:prstClr val="white"/>
            </a:duotone>
          </a:blip>
          <a:stretch>
            <a:fillRect/>
          </a:stretch>
        </p:blipFill>
        <p:spPr>
          <a:xfrm>
            <a:off x="457200" y="1600200"/>
            <a:ext cx="4419600" cy="4495800"/>
          </a:xfrm>
          <a:prstGeom prst="rect">
            <a:avLst/>
          </a:prstGeom>
        </p:spPr>
      </p:pic>
      <p:pic>
        <p:nvPicPr>
          <p:cNvPr id="4" name="3 Imagen" descr="IMG_20170427_151819955_BURST000_COVER_TOP.jpg"/>
          <p:cNvPicPr>
            <a:picLocks noChangeAspect="1"/>
          </p:cNvPicPr>
          <p:nvPr/>
        </p:nvPicPr>
        <p:blipFill>
          <a:blip r:embed="rId3" cstate="print"/>
          <a:stretch>
            <a:fillRect/>
          </a:stretch>
        </p:blipFill>
        <p:spPr>
          <a:xfrm>
            <a:off x="5029200" y="228600"/>
            <a:ext cx="3857625" cy="6400800"/>
          </a:xfrm>
          <a:prstGeom prst="rect">
            <a:avLst/>
          </a:prstGeom>
        </p:spPr>
      </p:pic>
      <p:sp>
        <p:nvSpPr>
          <p:cNvPr id="2" name="1 Título"/>
          <p:cNvSpPr>
            <a:spLocks noGrp="1"/>
          </p:cNvSpPr>
          <p:nvPr>
            <p:ph type="title"/>
          </p:nvPr>
        </p:nvSpPr>
        <p:spPr/>
        <p:txBody>
          <a:bodyPr>
            <a:normAutofit fontScale="90000"/>
          </a:bodyPr>
          <a:lstStyle/>
          <a:p>
            <a:pPr algn="just"/>
            <a:r>
              <a:rPr lang="es-AR" sz="2700" dirty="0" smtClean="0">
                <a:solidFill>
                  <a:schemeClr val="bg2">
                    <a:lumMod val="10000"/>
                  </a:schemeClr>
                </a:solidFill>
                <a:latin typeface="Cooper Black" pitchFamily="18" charset="0"/>
              </a:rPr>
              <a:t>La Mitología era </a:t>
            </a:r>
            <a:r>
              <a:rPr lang="es-AR" sz="2700" dirty="0" smtClean="0">
                <a:solidFill>
                  <a:schemeClr val="bg2">
                    <a:lumMod val="10000"/>
                  </a:schemeClr>
                </a:solidFill>
                <a:latin typeface="Forte" pitchFamily="66" charset="0"/>
              </a:rPr>
              <a:t>un modo primitivo de objetivar el pensamiento primitivo. </a:t>
            </a:r>
            <a:r>
              <a:rPr lang="es-AR" sz="2700" u="sng" dirty="0" smtClean="0">
                <a:solidFill>
                  <a:schemeClr val="bg2">
                    <a:lumMod val="10000"/>
                  </a:schemeClr>
                </a:solidFill>
                <a:latin typeface="Forte" pitchFamily="66" charset="0"/>
              </a:rPr>
              <a:t>Estaba fundada en hechos naturales</a:t>
            </a:r>
            <a:r>
              <a:rPr lang="es-AR" sz="2400" b="1" u="sng" dirty="0" smtClean="0">
                <a:solidFill>
                  <a:schemeClr val="bg2">
                    <a:lumMod val="10000"/>
                  </a:schemeClr>
                </a:solidFill>
                <a:latin typeface="Palatino Linotype" pitchFamily="18" charset="0"/>
              </a:rPr>
              <a:t>…</a:t>
            </a:r>
            <a:r>
              <a:rPr lang="es-AR" sz="2400" b="1" dirty="0" smtClean="0">
                <a:solidFill>
                  <a:schemeClr val="bg2">
                    <a:lumMod val="10000"/>
                  </a:schemeClr>
                </a:solidFill>
                <a:latin typeface="Palatino Linotype" pitchFamily="18" charset="0"/>
              </a:rPr>
              <a:t/>
            </a:r>
            <a:br>
              <a:rPr lang="es-AR" sz="2400" b="1" dirty="0" smtClean="0">
                <a:solidFill>
                  <a:schemeClr val="bg2">
                    <a:lumMod val="10000"/>
                  </a:schemeClr>
                </a:solidFill>
                <a:latin typeface="Palatino Linotype" pitchFamily="18" charset="0"/>
              </a:rPr>
            </a:br>
            <a:endParaRPr lang="es-AR" sz="2400" b="1" dirty="0">
              <a:solidFill>
                <a:schemeClr val="bg2">
                  <a:lumMod val="10000"/>
                </a:schemeClr>
              </a:solidFill>
            </a:endParaRPr>
          </a:p>
        </p:txBody>
      </p:sp>
      <p:sp>
        <p:nvSpPr>
          <p:cNvPr id="3" name="2 Marcador de contenido"/>
          <p:cNvSpPr>
            <a:spLocks noGrp="1"/>
          </p:cNvSpPr>
          <p:nvPr>
            <p:ph sz="quarter" idx="1"/>
          </p:nvPr>
        </p:nvSpPr>
        <p:spPr>
          <a:scene3d>
            <a:camera prst="orthographicFront"/>
            <a:lightRig rig="flat" dir="t"/>
          </a:scene3d>
        </p:spPr>
        <p:txBody>
          <a:bodyPr numCol="2" anchor="t" anchorCtr="0">
            <a:normAutofit/>
          </a:bodyPr>
          <a:lstStyle/>
          <a:p>
            <a:pPr algn="just"/>
            <a:r>
              <a:rPr lang="es-AR" sz="2200" b="1" dirty="0" smtClean="0">
                <a:latin typeface="Palatino Linotype" pitchFamily="18" charset="0"/>
              </a:rPr>
              <a:t>Por ejemplo, cuando los egipcios representaban a la luna como un gato, no eran tan ignorantes que supusiesen que </a:t>
            </a:r>
            <a:r>
              <a:rPr lang="es-AR" sz="2200" b="1" i="1" dirty="0" smtClean="0">
                <a:latin typeface="Palatino Linotype" pitchFamily="18" charset="0"/>
              </a:rPr>
              <a:t>la luna era un gato</a:t>
            </a:r>
            <a:r>
              <a:rPr lang="es-AR" sz="2200" b="1" dirty="0" smtClean="0">
                <a:latin typeface="Palatino Linotype" pitchFamily="18" charset="0"/>
              </a:rPr>
              <a:t>; ni veían en su extraviada fantasía parecido alguno de la luna con un gato; ni tampoco era el mito–gato mera expansión de metáfora verbal, ni tenían ellos intención de crear embrollos y enigmas…</a:t>
            </a:r>
          </a:p>
          <a:p>
            <a:endParaRPr lang="es-AR"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3 Imagen" descr="OJOS RAVI.jpg"/>
          <p:cNvPicPr>
            <a:picLocks noChangeAspect="1"/>
          </p:cNvPicPr>
          <p:nvPr/>
        </p:nvPicPr>
        <p:blipFill>
          <a:blip r:embed="rId2">
            <a:lum bright="5000" contrast="-30000"/>
          </a:blip>
          <a:stretch>
            <a:fillRect/>
          </a:stretch>
        </p:blipFill>
        <p:spPr>
          <a:xfrm>
            <a:off x="0" y="1524000"/>
            <a:ext cx="9144000" cy="5334000"/>
          </a:xfrm>
          <a:prstGeom prst="rect">
            <a:avLst/>
          </a:prstGeom>
        </p:spPr>
      </p:pic>
      <p:sp>
        <p:nvSpPr>
          <p:cNvPr id="2" name="1 Título"/>
          <p:cNvSpPr>
            <a:spLocks noGrp="1"/>
          </p:cNvSpPr>
          <p:nvPr>
            <p:ph type="title"/>
          </p:nvPr>
        </p:nvSpPr>
        <p:spPr>
          <a:xfrm>
            <a:off x="612648" y="0"/>
            <a:ext cx="8153400" cy="1219200"/>
          </a:xfrm>
        </p:spPr>
        <p:txBody>
          <a:bodyPr>
            <a:noAutofit/>
          </a:bodyPr>
          <a:lstStyle/>
          <a:p>
            <a:pPr algn="just"/>
            <a:r>
              <a:rPr lang="es-AR" sz="1800" b="1" dirty="0" smtClean="0">
                <a:solidFill>
                  <a:schemeClr val="bg2">
                    <a:lumMod val="10000"/>
                  </a:schemeClr>
                </a:solidFill>
                <a:latin typeface="Palatino Linotype" pitchFamily="18" charset="0"/>
              </a:rPr>
              <a:t/>
            </a:r>
            <a:br>
              <a:rPr lang="es-AR" sz="1800" b="1" dirty="0" smtClean="0">
                <a:solidFill>
                  <a:schemeClr val="bg2">
                    <a:lumMod val="10000"/>
                  </a:schemeClr>
                </a:solidFill>
                <a:latin typeface="Palatino Linotype" pitchFamily="18" charset="0"/>
              </a:rPr>
            </a:br>
            <a:r>
              <a:rPr lang="es-AR" sz="2400" b="1" dirty="0" smtClean="0">
                <a:solidFill>
                  <a:srgbClr val="00B0F0"/>
                </a:solidFill>
                <a:latin typeface="Narkisim" pitchFamily="34" charset="-79"/>
                <a:cs typeface="Narkisim" pitchFamily="34" charset="-79"/>
              </a:rPr>
              <a:t>Habían observado simplemente que el gato veía en la oscuridad, y que sus ojos aumentaban y se hacían mas luminosos por la noche. </a:t>
            </a:r>
            <a:endParaRPr lang="es-AR" sz="2400" dirty="0">
              <a:solidFill>
                <a:srgbClr val="00B0F0"/>
              </a:solidFill>
              <a:latin typeface="Narkisim" pitchFamily="34" charset="-79"/>
              <a:cs typeface="Narkisim" pitchFamily="34" charset="-79"/>
            </a:endParaRPr>
          </a:p>
        </p:txBody>
      </p:sp>
      <p:sp>
        <p:nvSpPr>
          <p:cNvPr id="3" name="2 Marcador de contenido"/>
          <p:cNvSpPr>
            <a:spLocks noGrp="1"/>
          </p:cNvSpPr>
          <p:nvPr>
            <p:ph sz="quarter" idx="1"/>
          </p:nvPr>
        </p:nvSpPr>
        <p:spPr>
          <a:xfrm>
            <a:off x="612648" y="1600200"/>
            <a:ext cx="8153400" cy="5029200"/>
          </a:xfrm>
        </p:spPr>
        <p:txBody>
          <a:bodyPr>
            <a:normAutofit/>
          </a:bodyPr>
          <a:lstStyle/>
          <a:p>
            <a:r>
              <a:rPr lang="es-AR" sz="4800" dirty="0" smtClean="0">
                <a:latin typeface="Forte" pitchFamily="66" charset="0"/>
              </a:rPr>
              <a:t>La Luna era el vidente en los cielos, y el gato era su equivalente en la tierra</a:t>
            </a:r>
            <a:r>
              <a:rPr lang="es-AR" sz="6000" dirty="0" smtClean="0">
                <a:latin typeface="Forte" pitchFamily="66" charset="0"/>
              </a:rPr>
              <a:t/>
            </a:r>
            <a:br>
              <a:rPr lang="es-AR" sz="6000" dirty="0" smtClean="0">
                <a:latin typeface="Forte" pitchFamily="66" charset="0"/>
              </a:rPr>
            </a:br>
            <a:endParaRPr lang="es-AR" sz="6000" dirty="0">
              <a:latin typeface="Forte" pitchFamily="66"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ITO.jpg"/>
          <p:cNvPicPr>
            <a:picLocks noChangeAspect="1"/>
          </p:cNvPicPr>
          <p:nvPr/>
        </p:nvPicPr>
        <p:blipFill>
          <a:blip r:embed="rId2"/>
          <a:stretch>
            <a:fillRect/>
          </a:stretch>
        </p:blipFill>
        <p:spPr>
          <a:xfrm rot="-1020000">
            <a:off x="4083775" y="805924"/>
            <a:ext cx="4191000" cy="5105400"/>
          </a:xfrm>
          <a:prstGeom prst="rect">
            <a:avLst/>
          </a:prstGeom>
        </p:spPr>
      </p:pic>
      <p:sp>
        <p:nvSpPr>
          <p:cNvPr id="2" name="1 Título"/>
          <p:cNvSpPr>
            <a:spLocks noGrp="1"/>
          </p:cNvSpPr>
          <p:nvPr>
            <p:ph type="title"/>
          </p:nvPr>
        </p:nvSpPr>
        <p:spPr/>
        <p:txBody>
          <a:bodyPr/>
          <a:lstStyle/>
          <a:p>
            <a:r>
              <a:rPr lang="es-AR" dirty="0" smtClean="0"/>
              <a:t>MITOLOGÍA</a:t>
            </a:r>
            <a:endParaRPr lang="es-AR" dirty="0"/>
          </a:p>
        </p:txBody>
      </p:sp>
      <p:sp>
        <p:nvSpPr>
          <p:cNvPr id="3" name="2 Marcador de contenido"/>
          <p:cNvSpPr>
            <a:spLocks noGrp="1"/>
          </p:cNvSpPr>
          <p:nvPr>
            <p:ph sz="quarter" idx="1"/>
          </p:nvPr>
        </p:nvSpPr>
        <p:spPr>
          <a:scene3d>
            <a:camera prst="isometricRightUp">
              <a:rot lat="2100000" lon="21594000" rev="0"/>
            </a:camera>
            <a:lightRig rig="threePt" dir="t"/>
          </a:scene3d>
        </p:spPr>
        <p:txBody>
          <a:bodyPr vert="vert270">
            <a:normAutofit/>
          </a:bodyPr>
          <a:lstStyle/>
          <a:p>
            <a:r>
              <a:rPr lang="es-AR" sz="4400" b="1" dirty="0" smtClean="0">
                <a:latin typeface="Palatino Linotype" pitchFamily="18" charset="0"/>
              </a:rPr>
              <a:t>- Reflexión  sobre  el MITO.</a:t>
            </a:r>
          </a:p>
          <a:p>
            <a:r>
              <a:rPr lang="es-AR" sz="4400" b="1" dirty="0" smtClean="0">
                <a:latin typeface="Palatino Linotype" pitchFamily="18" charset="0"/>
              </a:rPr>
              <a:t>- CORPUS  de  relatos míticos</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32041</TotalTime>
  <Words>2814</Words>
  <Application>Microsoft Office PowerPoint</Application>
  <PresentationFormat>Presentación en pantalla (4:3)</PresentationFormat>
  <Paragraphs>242</Paragraphs>
  <Slides>65</Slides>
  <Notes>0</Notes>
  <HiddenSlides>0</HiddenSlides>
  <MMClips>0</MMClips>
  <ScaleCrop>false</ScaleCrop>
  <HeadingPairs>
    <vt:vector size="4" baseType="variant">
      <vt:variant>
        <vt:lpstr>Tema</vt:lpstr>
      </vt:variant>
      <vt:variant>
        <vt:i4>1</vt:i4>
      </vt:variant>
      <vt:variant>
        <vt:lpstr>Títulos de diapositiva</vt:lpstr>
      </vt:variant>
      <vt:variant>
        <vt:i4>65</vt:i4>
      </vt:variant>
    </vt:vector>
  </HeadingPairs>
  <TitlesOfParts>
    <vt:vector size="66" baseType="lpstr">
      <vt:lpstr>Intermedio</vt:lpstr>
      <vt:lpstr>LA DOCTRINA SECRETA </vt:lpstr>
      <vt:lpstr>LOS MITOS COSMOGÓNICOS</vt:lpstr>
      <vt:lpstr>LA DOCTRINA SECRETA</vt:lpstr>
      <vt:lpstr>De Doctrina Secreta, vol. 2, cap. 1</vt:lpstr>
      <vt:lpstr>EL MITO…</vt:lpstr>
      <vt:lpstr>EL MITO: ¿QUÉ ES?</vt:lpstr>
      <vt:lpstr>La Mitología era un modo primitivo de objetivar el pensamiento primitivo. Estaba fundada en hechos naturales… </vt:lpstr>
      <vt:lpstr> Habían observado simplemente que el gato veía en la oscuridad, y que sus ojos aumentaban y se hacían mas luminosos por la noche. </vt:lpstr>
      <vt:lpstr>MITOLOGÍA</vt:lpstr>
      <vt:lpstr>Entonces… ¿QUÉ ES MITO?</vt:lpstr>
      <vt:lpstr>TRES CATEGORÍAS:</vt:lpstr>
      <vt:lpstr>TRES CATEGORÍAS:</vt:lpstr>
      <vt:lpstr>TRES CATEGORÍAS:</vt:lpstr>
      <vt:lpstr>FUENTES DEL MITO</vt:lpstr>
      <vt:lpstr>        MITO y escritura</vt:lpstr>
      <vt:lpstr> MITO Y ESCRITURA</vt:lpstr>
      <vt:lpstr> MITO Y ESCRITURA</vt:lpstr>
      <vt:lpstr>Cuando no hay testimonios literarios…</vt:lpstr>
      <vt:lpstr>IMPORTANTE:</vt:lpstr>
      <vt:lpstr>Los MITOS EXPLICAN, INSTRUYEN, JUSTIFICAN O ADVIERTEN: </vt:lpstr>
      <vt:lpstr>TEORÍAS MONOLÍTICAS – SIGLO XIX, reduccionistas, contemporáneas a DS</vt:lpstr>
      <vt:lpstr>De Doctrina Secreta, vol. 2</vt:lpstr>
      <vt:lpstr>TEORÍAS DEL SIGLO XX (posteriores a DS)</vt:lpstr>
      <vt:lpstr>(s. XX-XXI) JOSEPH CAMPBELL</vt:lpstr>
      <vt:lpstr>Conclusiones sobre Blavatsky y el MITO</vt:lpstr>
      <vt:lpstr>Diapositiva 26</vt:lpstr>
      <vt:lpstr>LOS MITOS COSMOGÓNICOS y los DIOSES</vt:lpstr>
      <vt:lpstr>CAOS - ΧΑΟΣ</vt:lpstr>
      <vt:lpstr>CAOS - ΧΑΟΣ</vt:lpstr>
      <vt:lpstr>GEA y URANO</vt:lpstr>
      <vt:lpstr>EL TIEMPO y la MANIFESTACIÓN</vt:lpstr>
      <vt:lpstr>TRES PROPOSICIONES FUNDAMENTALES</vt:lpstr>
      <vt:lpstr>Diapositiva 33</vt:lpstr>
      <vt:lpstr>DÍAS Y NOCHES DE BRAHMA</vt:lpstr>
      <vt:lpstr>    El HOMBRE CELESTIAL  </vt:lpstr>
      <vt:lpstr>Diapositiva 36</vt:lpstr>
      <vt:lpstr>LA COSMOGONÍA GRIEGA</vt:lpstr>
      <vt:lpstr>EL NACIMIENTO DE AFRODITA</vt:lpstr>
      <vt:lpstr>EL NACIMIENTO DE AFRODITA</vt:lpstr>
      <vt:lpstr>EL MITO DE PROMETEO</vt:lpstr>
      <vt:lpstr>Sacrificio</vt:lpstr>
      <vt:lpstr>Diapositiva 42</vt:lpstr>
      <vt:lpstr>Ira</vt:lpstr>
      <vt:lpstr>robo</vt:lpstr>
      <vt:lpstr>Castigo </vt:lpstr>
      <vt:lpstr>maldición</vt:lpstr>
      <vt:lpstr>El MITO de PROMETEO</vt:lpstr>
      <vt:lpstr>Diapositiva 48</vt:lpstr>
      <vt:lpstr>BLAVATSKY  y   PROMETEO</vt:lpstr>
      <vt:lpstr>Blavatsky se propone un objetivo: </vt:lpstr>
      <vt:lpstr>El Fuego Sagrado</vt:lpstr>
      <vt:lpstr>No hay CAÍDA ni MALDICIÓN</vt:lpstr>
      <vt:lpstr>DS y PROMETEO</vt:lpstr>
      <vt:lpstr>DS y PROMETEO</vt:lpstr>
      <vt:lpstr>Manas y su potencial</vt:lpstr>
      <vt:lpstr>DOCTRINA SECRETA y PROMETEO</vt:lpstr>
      <vt:lpstr>PANDORA</vt:lpstr>
      <vt:lpstr>“Prometeo el titán, su origen en India”</vt:lpstr>
      <vt:lpstr>“Prometeo el titán, su origen en India”</vt:lpstr>
      <vt:lpstr>“Prometeo el titán, su origen en India”</vt:lpstr>
      <vt:lpstr>“Prometeo el titán, su origen en India”</vt:lpstr>
      <vt:lpstr>“Prometeo el titán, su origen en India”</vt:lpstr>
      <vt:lpstr>MITOS sobre la NATURALEZA SUPERIOR ENCARNADA</vt:lpstr>
      <vt:lpstr>DIANA y ACTEÓN</vt:lpstr>
      <vt:lpstr>Conclusiones sobre Blavatsky y el MITO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Usuario</cp:lastModifiedBy>
  <cp:revision>568</cp:revision>
  <dcterms:created xsi:type="dcterms:W3CDTF">2017-09-16T17:37:53Z</dcterms:created>
  <dcterms:modified xsi:type="dcterms:W3CDTF">2018-09-22T23:35:18Z</dcterms:modified>
</cp:coreProperties>
</file>